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53"/>
  </p:notesMasterIdLst>
  <p:sldIdLst>
    <p:sldId id="256" r:id="rId2"/>
    <p:sldId id="508" r:id="rId3"/>
    <p:sldId id="509" r:id="rId4"/>
    <p:sldId id="510" r:id="rId5"/>
    <p:sldId id="511" r:id="rId6"/>
    <p:sldId id="512" r:id="rId7"/>
    <p:sldId id="513" r:id="rId8"/>
    <p:sldId id="514" r:id="rId9"/>
    <p:sldId id="515" r:id="rId10"/>
    <p:sldId id="516" r:id="rId11"/>
    <p:sldId id="517" r:id="rId12"/>
    <p:sldId id="518" r:id="rId13"/>
    <p:sldId id="519" r:id="rId14"/>
    <p:sldId id="520" r:id="rId15"/>
    <p:sldId id="521" r:id="rId16"/>
    <p:sldId id="522" r:id="rId17"/>
    <p:sldId id="523" r:id="rId18"/>
    <p:sldId id="524" r:id="rId19"/>
    <p:sldId id="533" r:id="rId20"/>
    <p:sldId id="534" r:id="rId21"/>
    <p:sldId id="535" r:id="rId22"/>
    <p:sldId id="536" r:id="rId23"/>
    <p:sldId id="537" r:id="rId24"/>
    <p:sldId id="541" r:id="rId25"/>
    <p:sldId id="543" r:id="rId26"/>
    <p:sldId id="542" r:id="rId27"/>
    <p:sldId id="561" r:id="rId28"/>
    <p:sldId id="562" r:id="rId29"/>
    <p:sldId id="544" r:id="rId30"/>
    <p:sldId id="560" r:id="rId31"/>
    <p:sldId id="545" r:id="rId32"/>
    <p:sldId id="566" r:id="rId33"/>
    <p:sldId id="551" r:id="rId34"/>
    <p:sldId id="546" r:id="rId35"/>
    <p:sldId id="567" r:id="rId36"/>
    <p:sldId id="556" r:id="rId37"/>
    <p:sldId id="547" r:id="rId38"/>
    <p:sldId id="569" r:id="rId39"/>
    <p:sldId id="557" r:id="rId40"/>
    <p:sldId id="548" r:id="rId41"/>
    <p:sldId id="572" r:id="rId42"/>
    <p:sldId id="558" r:id="rId43"/>
    <p:sldId id="549" r:id="rId44"/>
    <p:sldId id="570" r:id="rId45"/>
    <p:sldId id="559" r:id="rId46"/>
    <p:sldId id="576" r:id="rId47"/>
    <p:sldId id="573" r:id="rId48"/>
    <p:sldId id="574" r:id="rId49"/>
    <p:sldId id="575" r:id="rId50"/>
    <p:sldId id="568" r:id="rId51"/>
    <p:sldId id="571"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ce Garot" initials="LG" lastIdx="2" clrIdx="0">
    <p:extLst>
      <p:ext uri="{19B8F6BF-5375-455C-9EA6-DF929625EA0E}">
        <p15:presenceInfo xmlns:p15="http://schemas.microsoft.com/office/powerpoint/2012/main" userId="Laurence Garo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06EEE"/>
    <a:srgbClr val="6699FF"/>
    <a:srgbClr val="7ADF6F"/>
    <a:srgbClr val="0033CC"/>
    <a:srgbClr val="BEF757"/>
    <a:srgbClr val="9C75FF"/>
    <a:srgbClr val="AB5CF2"/>
    <a:srgbClr val="CC66FF"/>
    <a:srgbClr val="F25C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35" autoAdjust="0"/>
    <p:restoredTop sz="94660"/>
  </p:normalViewPr>
  <p:slideViewPr>
    <p:cSldViewPr snapToGrid="0" showGuides="1">
      <p:cViewPr varScale="1">
        <p:scale>
          <a:sx n="127" d="100"/>
          <a:sy n="127" d="100"/>
        </p:scale>
        <p:origin x="328"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404267-AB02-4755-9870-CBF02379ABC1}" type="doc">
      <dgm:prSet loTypeId="urn:microsoft.com/office/officeart/2005/8/layout/cycle8" loCatId="cycle" qsTypeId="urn:microsoft.com/office/officeart/2005/8/quickstyle/simple1" qsCatId="simple" csTypeId="urn:microsoft.com/office/officeart/2005/8/colors/accent1_2" csCatId="accent1" phldr="1"/>
      <dgm:spPr/>
    </dgm:pt>
    <dgm:pt modelId="{28542BC0-12E3-4BA0-8E06-E13A37E21B1D}">
      <dgm:prSet phldrT="[Texte]"/>
      <dgm:spPr>
        <a:solidFill>
          <a:srgbClr val="606EEE"/>
        </a:solidFill>
      </dgm:spPr>
      <dgm:t>
        <a:bodyPr/>
        <a:lstStyle/>
        <a:p>
          <a:r>
            <a:rPr lang="fr-BE" dirty="0"/>
            <a:t>Analyse partagée</a:t>
          </a:r>
        </a:p>
      </dgm:t>
    </dgm:pt>
    <dgm:pt modelId="{EF271A1B-77BA-420A-8FB7-2EA56C66D6F7}" type="parTrans" cxnId="{F426ED84-119C-48DC-A3C5-F5FE5E2B4925}">
      <dgm:prSet/>
      <dgm:spPr/>
      <dgm:t>
        <a:bodyPr/>
        <a:lstStyle/>
        <a:p>
          <a:endParaRPr lang="fr-BE"/>
        </a:p>
      </dgm:t>
    </dgm:pt>
    <dgm:pt modelId="{D9F1A8B4-D0A2-4E19-A29A-ADCDF04EEF8D}" type="sibTrans" cxnId="{F426ED84-119C-48DC-A3C5-F5FE5E2B4925}">
      <dgm:prSet/>
      <dgm:spPr/>
      <dgm:t>
        <a:bodyPr/>
        <a:lstStyle/>
        <a:p>
          <a:endParaRPr lang="fr-BE"/>
        </a:p>
      </dgm:t>
    </dgm:pt>
    <dgm:pt modelId="{FC463A7F-C4D6-4DC2-BEB5-5A6AE9333637}">
      <dgm:prSet phldrT="[Texte]"/>
      <dgm:spPr>
        <a:solidFill>
          <a:srgbClr val="AB5CF2"/>
        </a:solidFill>
      </dgm:spPr>
      <dgm:t>
        <a:bodyPr/>
        <a:lstStyle/>
        <a:p>
          <a:r>
            <a:rPr lang="fr-BE" dirty="0"/>
            <a:t>Droits culturels</a:t>
          </a:r>
        </a:p>
      </dgm:t>
    </dgm:pt>
    <dgm:pt modelId="{5585D4D1-83F2-4404-A168-89564F4CF2C6}" type="parTrans" cxnId="{10CD3D5E-CE84-4C83-9D3F-7C146DF3E02D}">
      <dgm:prSet/>
      <dgm:spPr/>
      <dgm:t>
        <a:bodyPr/>
        <a:lstStyle/>
        <a:p>
          <a:endParaRPr lang="fr-BE"/>
        </a:p>
      </dgm:t>
    </dgm:pt>
    <dgm:pt modelId="{6EB946C5-ACC8-4312-9F2D-A22D530AC061}" type="sibTrans" cxnId="{10CD3D5E-CE84-4C83-9D3F-7C146DF3E02D}">
      <dgm:prSet/>
      <dgm:spPr/>
      <dgm:t>
        <a:bodyPr/>
        <a:lstStyle/>
        <a:p>
          <a:endParaRPr lang="fr-BE"/>
        </a:p>
      </dgm:t>
    </dgm:pt>
    <dgm:pt modelId="{113D7FA2-F74F-4A37-B188-2C7415BA8A0F}">
      <dgm:prSet phldrT="[Texte]"/>
      <dgm:spPr/>
      <dgm:t>
        <a:bodyPr/>
        <a:lstStyle/>
        <a:p>
          <a:r>
            <a:rPr lang="fr-BE" dirty="0"/>
            <a:t>Auto</a:t>
          </a:r>
        </a:p>
        <a:p>
          <a:r>
            <a:rPr lang="fr-BE" dirty="0"/>
            <a:t>Evaluation</a:t>
          </a:r>
        </a:p>
      </dgm:t>
    </dgm:pt>
    <dgm:pt modelId="{9DC15701-C085-4F58-800D-C0F3F07427E8}" type="parTrans" cxnId="{09E83383-35D2-44E9-97BF-AEE61616A6A6}">
      <dgm:prSet/>
      <dgm:spPr/>
      <dgm:t>
        <a:bodyPr/>
        <a:lstStyle/>
        <a:p>
          <a:endParaRPr lang="fr-BE"/>
        </a:p>
      </dgm:t>
    </dgm:pt>
    <dgm:pt modelId="{5D5FB0CF-5DF1-4378-9B17-05953BAA7A0C}" type="sibTrans" cxnId="{09E83383-35D2-44E9-97BF-AEE61616A6A6}">
      <dgm:prSet/>
      <dgm:spPr/>
      <dgm:t>
        <a:bodyPr/>
        <a:lstStyle/>
        <a:p>
          <a:endParaRPr lang="fr-BE"/>
        </a:p>
      </dgm:t>
    </dgm:pt>
    <dgm:pt modelId="{BCDBEDF2-613F-4706-B2D6-1A37617220A7}" type="pres">
      <dgm:prSet presAssocID="{35404267-AB02-4755-9870-CBF02379ABC1}" presName="compositeShape" presStyleCnt="0">
        <dgm:presLayoutVars>
          <dgm:chMax val="7"/>
          <dgm:dir/>
          <dgm:resizeHandles val="exact"/>
        </dgm:presLayoutVars>
      </dgm:prSet>
      <dgm:spPr/>
    </dgm:pt>
    <dgm:pt modelId="{B78C4709-53D6-4628-81D3-1A9B19D0E377}" type="pres">
      <dgm:prSet presAssocID="{35404267-AB02-4755-9870-CBF02379ABC1}" presName="wedge1" presStyleLbl="node1" presStyleIdx="0" presStyleCnt="3"/>
      <dgm:spPr/>
    </dgm:pt>
    <dgm:pt modelId="{0784162B-A918-41F1-8D9D-599AB5F8D386}" type="pres">
      <dgm:prSet presAssocID="{35404267-AB02-4755-9870-CBF02379ABC1}" presName="dummy1a" presStyleCnt="0"/>
      <dgm:spPr/>
    </dgm:pt>
    <dgm:pt modelId="{CDEDBBD3-7144-4469-85CE-C55D0D3B8028}" type="pres">
      <dgm:prSet presAssocID="{35404267-AB02-4755-9870-CBF02379ABC1}" presName="dummy1b" presStyleCnt="0"/>
      <dgm:spPr/>
    </dgm:pt>
    <dgm:pt modelId="{B5BF309F-E247-4EA3-910F-4280B62735DE}" type="pres">
      <dgm:prSet presAssocID="{35404267-AB02-4755-9870-CBF02379ABC1}" presName="wedge1Tx" presStyleLbl="node1" presStyleIdx="0" presStyleCnt="3">
        <dgm:presLayoutVars>
          <dgm:chMax val="0"/>
          <dgm:chPref val="0"/>
          <dgm:bulletEnabled val="1"/>
        </dgm:presLayoutVars>
      </dgm:prSet>
      <dgm:spPr/>
    </dgm:pt>
    <dgm:pt modelId="{3F99B121-6EBB-4F52-820E-0281ED6DE829}" type="pres">
      <dgm:prSet presAssocID="{35404267-AB02-4755-9870-CBF02379ABC1}" presName="wedge2" presStyleLbl="node1" presStyleIdx="1" presStyleCnt="3"/>
      <dgm:spPr/>
    </dgm:pt>
    <dgm:pt modelId="{34B9F511-2ADF-4581-9473-E3B826C81096}" type="pres">
      <dgm:prSet presAssocID="{35404267-AB02-4755-9870-CBF02379ABC1}" presName="dummy2a" presStyleCnt="0"/>
      <dgm:spPr/>
    </dgm:pt>
    <dgm:pt modelId="{50E464CC-CC4A-4127-9074-73131B8541F5}" type="pres">
      <dgm:prSet presAssocID="{35404267-AB02-4755-9870-CBF02379ABC1}" presName="dummy2b" presStyleCnt="0"/>
      <dgm:spPr/>
    </dgm:pt>
    <dgm:pt modelId="{E66FC331-6975-4445-B1BF-E34C0D8BF8C3}" type="pres">
      <dgm:prSet presAssocID="{35404267-AB02-4755-9870-CBF02379ABC1}" presName="wedge2Tx" presStyleLbl="node1" presStyleIdx="1" presStyleCnt="3">
        <dgm:presLayoutVars>
          <dgm:chMax val="0"/>
          <dgm:chPref val="0"/>
          <dgm:bulletEnabled val="1"/>
        </dgm:presLayoutVars>
      </dgm:prSet>
      <dgm:spPr/>
    </dgm:pt>
    <dgm:pt modelId="{B3D87919-7863-4227-9A4A-747D23C3D316}" type="pres">
      <dgm:prSet presAssocID="{35404267-AB02-4755-9870-CBF02379ABC1}" presName="wedge3" presStyleLbl="node1" presStyleIdx="2" presStyleCnt="3"/>
      <dgm:spPr/>
    </dgm:pt>
    <dgm:pt modelId="{D8E6DB5D-1A26-445B-8431-00483B61A817}" type="pres">
      <dgm:prSet presAssocID="{35404267-AB02-4755-9870-CBF02379ABC1}" presName="dummy3a" presStyleCnt="0"/>
      <dgm:spPr/>
    </dgm:pt>
    <dgm:pt modelId="{2C44C300-B848-4B0C-A465-B9D18BBEB032}" type="pres">
      <dgm:prSet presAssocID="{35404267-AB02-4755-9870-CBF02379ABC1}" presName="dummy3b" presStyleCnt="0"/>
      <dgm:spPr/>
    </dgm:pt>
    <dgm:pt modelId="{60E14352-2613-42EE-AE99-7D07A0364E76}" type="pres">
      <dgm:prSet presAssocID="{35404267-AB02-4755-9870-CBF02379ABC1}" presName="wedge3Tx" presStyleLbl="node1" presStyleIdx="2" presStyleCnt="3">
        <dgm:presLayoutVars>
          <dgm:chMax val="0"/>
          <dgm:chPref val="0"/>
          <dgm:bulletEnabled val="1"/>
        </dgm:presLayoutVars>
      </dgm:prSet>
      <dgm:spPr/>
    </dgm:pt>
    <dgm:pt modelId="{405AA9A4-6401-47F9-9DA1-C55B309AA661}" type="pres">
      <dgm:prSet presAssocID="{D9F1A8B4-D0A2-4E19-A29A-ADCDF04EEF8D}" presName="arrowWedge1" presStyleLbl="fgSibTrans2D1" presStyleIdx="0" presStyleCnt="3"/>
      <dgm:spPr>
        <a:solidFill>
          <a:srgbClr val="6699FF"/>
        </a:solidFill>
        <a:ln>
          <a:solidFill>
            <a:srgbClr val="0033CC"/>
          </a:solidFill>
        </a:ln>
      </dgm:spPr>
    </dgm:pt>
    <dgm:pt modelId="{3D34C33B-0671-45DA-9038-FAF48BFE1256}" type="pres">
      <dgm:prSet presAssocID="{6EB946C5-ACC8-4312-9F2D-A22D530AC061}" presName="arrowWedge2" presStyleLbl="fgSibTrans2D1" presStyleIdx="1" presStyleCnt="3"/>
      <dgm:spPr>
        <a:solidFill>
          <a:srgbClr val="CC66FF"/>
        </a:solidFill>
        <a:ln>
          <a:solidFill>
            <a:srgbClr val="CC66FF"/>
          </a:solidFill>
        </a:ln>
      </dgm:spPr>
    </dgm:pt>
    <dgm:pt modelId="{054BF1E1-A900-4325-9556-F68D4B8462D4}" type="pres">
      <dgm:prSet presAssocID="{5D5FB0CF-5DF1-4378-9B17-05953BAA7A0C}" presName="arrowWedge3" presStyleLbl="fgSibTrans2D1" presStyleIdx="2" presStyleCnt="3"/>
      <dgm:spPr/>
    </dgm:pt>
  </dgm:ptLst>
  <dgm:cxnLst>
    <dgm:cxn modelId="{BF043E0D-D913-43C6-A41C-11BA6D890AE5}" type="presOf" srcId="{28542BC0-12E3-4BA0-8E06-E13A37E21B1D}" destId="{B5BF309F-E247-4EA3-910F-4280B62735DE}" srcOrd="1" destOrd="0" presId="urn:microsoft.com/office/officeart/2005/8/layout/cycle8"/>
    <dgm:cxn modelId="{D16F7B11-0362-4F11-8FCB-252CBD115210}" type="presOf" srcId="{FC463A7F-C4D6-4DC2-BEB5-5A6AE9333637}" destId="{3F99B121-6EBB-4F52-820E-0281ED6DE829}" srcOrd="0" destOrd="0" presId="urn:microsoft.com/office/officeart/2005/8/layout/cycle8"/>
    <dgm:cxn modelId="{10CD3D5E-CE84-4C83-9D3F-7C146DF3E02D}" srcId="{35404267-AB02-4755-9870-CBF02379ABC1}" destId="{FC463A7F-C4D6-4DC2-BEB5-5A6AE9333637}" srcOrd="1" destOrd="0" parTransId="{5585D4D1-83F2-4404-A168-89564F4CF2C6}" sibTransId="{6EB946C5-ACC8-4312-9F2D-A22D530AC061}"/>
    <dgm:cxn modelId="{7EE9E862-6CD3-4318-AED7-DAD191144FF7}" type="presOf" srcId="{28542BC0-12E3-4BA0-8E06-E13A37E21B1D}" destId="{B78C4709-53D6-4628-81D3-1A9B19D0E377}" srcOrd="0" destOrd="0" presId="urn:microsoft.com/office/officeart/2005/8/layout/cycle8"/>
    <dgm:cxn modelId="{C18D0D6D-7E8E-4248-A098-B55AEE206391}" type="presOf" srcId="{113D7FA2-F74F-4A37-B188-2C7415BA8A0F}" destId="{60E14352-2613-42EE-AE99-7D07A0364E76}" srcOrd="1" destOrd="0" presId="urn:microsoft.com/office/officeart/2005/8/layout/cycle8"/>
    <dgm:cxn modelId="{2488F674-DFE7-444E-AF7C-1BF524865BED}" type="presOf" srcId="{FC463A7F-C4D6-4DC2-BEB5-5A6AE9333637}" destId="{E66FC331-6975-4445-B1BF-E34C0D8BF8C3}" srcOrd="1" destOrd="0" presId="urn:microsoft.com/office/officeart/2005/8/layout/cycle8"/>
    <dgm:cxn modelId="{09E83383-35D2-44E9-97BF-AEE61616A6A6}" srcId="{35404267-AB02-4755-9870-CBF02379ABC1}" destId="{113D7FA2-F74F-4A37-B188-2C7415BA8A0F}" srcOrd="2" destOrd="0" parTransId="{9DC15701-C085-4F58-800D-C0F3F07427E8}" sibTransId="{5D5FB0CF-5DF1-4378-9B17-05953BAA7A0C}"/>
    <dgm:cxn modelId="{F426ED84-119C-48DC-A3C5-F5FE5E2B4925}" srcId="{35404267-AB02-4755-9870-CBF02379ABC1}" destId="{28542BC0-12E3-4BA0-8E06-E13A37E21B1D}" srcOrd="0" destOrd="0" parTransId="{EF271A1B-77BA-420A-8FB7-2EA56C66D6F7}" sibTransId="{D9F1A8B4-D0A2-4E19-A29A-ADCDF04EEF8D}"/>
    <dgm:cxn modelId="{D955A096-3F51-475A-A88A-6F8A3F8F5DA7}" type="presOf" srcId="{113D7FA2-F74F-4A37-B188-2C7415BA8A0F}" destId="{B3D87919-7863-4227-9A4A-747D23C3D316}" srcOrd="0" destOrd="0" presId="urn:microsoft.com/office/officeart/2005/8/layout/cycle8"/>
    <dgm:cxn modelId="{65EF5AB9-143A-48C5-81A2-FAB35291C7CF}" type="presOf" srcId="{35404267-AB02-4755-9870-CBF02379ABC1}" destId="{BCDBEDF2-613F-4706-B2D6-1A37617220A7}" srcOrd="0" destOrd="0" presId="urn:microsoft.com/office/officeart/2005/8/layout/cycle8"/>
    <dgm:cxn modelId="{4201C2D7-64EC-456B-BF54-B8403E080ABF}" type="presParOf" srcId="{BCDBEDF2-613F-4706-B2D6-1A37617220A7}" destId="{B78C4709-53D6-4628-81D3-1A9B19D0E377}" srcOrd="0" destOrd="0" presId="urn:microsoft.com/office/officeart/2005/8/layout/cycle8"/>
    <dgm:cxn modelId="{B83507EE-FC4C-4DCF-BE65-E7F5ACA3B423}" type="presParOf" srcId="{BCDBEDF2-613F-4706-B2D6-1A37617220A7}" destId="{0784162B-A918-41F1-8D9D-599AB5F8D386}" srcOrd="1" destOrd="0" presId="urn:microsoft.com/office/officeart/2005/8/layout/cycle8"/>
    <dgm:cxn modelId="{DB0F3B93-1096-48E2-80EA-6EF3EAE7219F}" type="presParOf" srcId="{BCDBEDF2-613F-4706-B2D6-1A37617220A7}" destId="{CDEDBBD3-7144-4469-85CE-C55D0D3B8028}" srcOrd="2" destOrd="0" presId="urn:microsoft.com/office/officeart/2005/8/layout/cycle8"/>
    <dgm:cxn modelId="{AC9A6EA1-C09C-4B6E-A40D-DA3DDE865F91}" type="presParOf" srcId="{BCDBEDF2-613F-4706-B2D6-1A37617220A7}" destId="{B5BF309F-E247-4EA3-910F-4280B62735DE}" srcOrd="3" destOrd="0" presId="urn:microsoft.com/office/officeart/2005/8/layout/cycle8"/>
    <dgm:cxn modelId="{435A35CB-4A94-4952-BC5E-9E531ECCCA4E}" type="presParOf" srcId="{BCDBEDF2-613F-4706-B2D6-1A37617220A7}" destId="{3F99B121-6EBB-4F52-820E-0281ED6DE829}" srcOrd="4" destOrd="0" presId="urn:microsoft.com/office/officeart/2005/8/layout/cycle8"/>
    <dgm:cxn modelId="{7AE063D3-E5A8-422D-B290-E88316DE66AC}" type="presParOf" srcId="{BCDBEDF2-613F-4706-B2D6-1A37617220A7}" destId="{34B9F511-2ADF-4581-9473-E3B826C81096}" srcOrd="5" destOrd="0" presId="urn:microsoft.com/office/officeart/2005/8/layout/cycle8"/>
    <dgm:cxn modelId="{68BFD2C6-DCEC-4730-A1C7-BABA8AF989E6}" type="presParOf" srcId="{BCDBEDF2-613F-4706-B2D6-1A37617220A7}" destId="{50E464CC-CC4A-4127-9074-73131B8541F5}" srcOrd="6" destOrd="0" presId="urn:microsoft.com/office/officeart/2005/8/layout/cycle8"/>
    <dgm:cxn modelId="{3AC32B1B-A592-4EC0-B55A-17225FD32B95}" type="presParOf" srcId="{BCDBEDF2-613F-4706-B2D6-1A37617220A7}" destId="{E66FC331-6975-4445-B1BF-E34C0D8BF8C3}" srcOrd="7" destOrd="0" presId="urn:microsoft.com/office/officeart/2005/8/layout/cycle8"/>
    <dgm:cxn modelId="{E584F009-C188-4ED5-AC94-DC91DB861D2D}" type="presParOf" srcId="{BCDBEDF2-613F-4706-B2D6-1A37617220A7}" destId="{B3D87919-7863-4227-9A4A-747D23C3D316}" srcOrd="8" destOrd="0" presId="urn:microsoft.com/office/officeart/2005/8/layout/cycle8"/>
    <dgm:cxn modelId="{CB2D958A-CC2E-4FBB-ACE8-AB5385C25E58}" type="presParOf" srcId="{BCDBEDF2-613F-4706-B2D6-1A37617220A7}" destId="{D8E6DB5D-1A26-445B-8431-00483B61A817}" srcOrd="9" destOrd="0" presId="urn:microsoft.com/office/officeart/2005/8/layout/cycle8"/>
    <dgm:cxn modelId="{5530A6ED-1C9F-40C4-98C2-5091C51E63C1}" type="presParOf" srcId="{BCDBEDF2-613F-4706-B2D6-1A37617220A7}" destId="{2C44C300-B848-4B0C-A465-B9D18BBEB032}" srcOrd="10" destOrd="0" presId="urn:microsoft.com/office/officeart/2005/8/layout/cycle8"/>
    <dgm:cxn modelId="{7EA54116-53B1-4461-B347-01350578BDE3}" type="presParOf" srcId="{BCDBEDF2-613F-4706-B2D6-1A37617220A7}" destId="{60E14352-2613-42EE-AE99-7D07A0364E76}" srcOrd="11" destOrd="0" presId="urn:microsoft.com/office/officeart/2005/8/layout/cycle8"/>
    <dgm:cxn modelId="{4DABAA14-C9A5-4CE5-8B72-A5BFEEDAC54E}" type="presParOf" srcId="{BCDBEDF2-613F-4706-B2D6-1A37617220A7}" destId="{405AA9A4-6401-47F9-9DA1-C55B309AA661}" srcOrd="12" destOrd="0" presId="urn:microsoft.com/office/officeart/2005/8/layout/cycle8"/>
    <dgm:cxn modelId="{609C426E-DE1F-436A-8F4A-0EF8614B41CD}" type="presParOf" srcId="{BCDBEDF2-613F-4706-B2D6-1A37617220A7}" destId="{3D34C33B-0671-45DA-9038-FAF48BFE1256}" srcOrd="13" destOrd="0" presId="urn:microsoft.com/office/officeart/2005/8/layout/cycle8"/>
    <dgm:cxn modelId="{BD5247E9-64E0-4153-A6BD-2B6D5078BD75}" type="presParOf" srcId="{BCDBEDF2-613F-4706-B2D6-1A37617220A7}" destId="{054BF1E1-A900-4325-9556-F68D4B8462D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C4709-53D6-4628-81D3-1A9B19D0E377}">
      <dsp:nvSpPr>
        <dsp:cNvPr id="0" name=""/>
        <dsp:cNvSpPr/>
      </dsp:nvSpPr>
      <dsp:spPr>
        <a:xfrm>
          <a:off x="1893666" y="356537"/>
          <a:ext cx="4607559" cy="4607559"/>
        </a:xfrm>
        <a:prstGeom prst="pie">
          <a:avLst>
            <a:gd name="adj1" fmla="val 16200000"/>
            <a:gd name="adj2" fmla="val 1800000"/>
          </a:avLst>
        </a:prstGeom>
        <a:solidFill>
          <a:srgbClr val="606EEE"/>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fr-BE" sz="2600" kern="1200" dirty="0"/>
            <a:t>Analyse partagée</a:t>
          </a:r>
        </a:p>
      </dsp:txBody>
      <dsp:txXfrm>
        <a:off x="4321960" y="1332901"/>
        <a:ext cx="1645557" cy="1371297"/>
      </dsp:txXfrm>
    </dsp:sp>
    <dsp:sp modelId="{3F99B121-6EBB-4F52-820E-0281ED6DE829}">
      <dsp:nvSpPr>
        <dsp:cNvPr id="0" name=""/>
        <dsp:cNvSpPr/>
      </dsp:nvSpPr>
      <dsp:spPr>
        <a:xfrm>
          <a:off x="1798773" y="521093"/>
          <a:ext cx="4607559" cy="4607559"/>
        </a:xfrm>
        <a:prstGeom prst="pie">
          <a:avLst>
            <a:gd name="adj1" fmla="val 1800000"/>
            <a:gd name="adj2" fmla="val 9000000"/>
          </a:avLst>
        </a:prstGeom>
        <a:solidFill>
          <a:srgbClr val="AB5CF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fr-BE" sz="2600" kern="1200" dirty="0"/>
            <a:t>Droits culturels</a:t>
          </a:r>
        </a:p>
      </dsp:txBody>
      <dsp:txXfrm>
        <a:off x="2895811" y="3510521"/>
        <a:ext cx="2468335" cy="1206741"/>
      </dsp:txXfrm>
    </dsp:sp>
    <dsp:sp modelId="{B3D87919-7863-4227-9A4A-747D23C3D316}">
      <dsp:nvSpPr>
        <dsp:cNvPr id="0" name=""/>
        <dsp:cNvSpPr/>
      </dsp:nvSpPr>
      <dsp:spPr>
        <a:xfrm>
          <a:off x="1703879" y="356537"/>
          <a:ext cx="4607559" cy="4607559"/>
        </a:xfrm>
        <a:prstGeom prst="pie">
          <a:avLst>
            <a:gd name="adj1" fmla="val 90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fr-BE" sz="2600" kern="1200" dirty="0"/>
            <a:t>Auto</a:t>
          </a:r>
        </a:p>
        <a:p>
          <a:pPr marL="0" lvl="0" indent="0" algn="ctr" defTabSz="1155700">
            <a:lnSpc>
              <a:spcPct val="90000"/>
            </a:lnSpc>
            <a:spcBef>
              <a:spcPct val="0"/>
            </a:spcBef>
            <a:spcAft>
              <a:spcPct val="35000"/>
            </a:spcAft>
            <a:buNone/>
          </a:pPr>
          <a:r>
            <a:rPr lang="fr-BE" sz="2600" kern="1200" dirty="0"/>
            <a:t>Evaluation</a:t>
          </a:r>
        </a:p>
      </dsp:txBody>
      <dsp:txXfrm>
        <a:off x="2237588" y="1332901"/>
        <a:ext cx="1645557" cy="1371297"/>
      </dsp:txXfrm>
    </dsp:sp>
    <dsp:sp modelId="{405AA9A4-6401-47F9-9DA1-C55B309AA661}">
      <dsp:nvSpPr>
        <dsp:cNvPr id="0" name=""/>
        <dsp:cNvSpPr/>
      </dsp:nvSpPr>
      <dsp:spPr>
        <a:xfrm>
          <a:off x="1608817" y="71307"/>
          <a:ext cx="5178019" cy="5178019"/>
        </a:xfrm>
        <a:prstGeom prst="circularArrow">
          <a:avLst>
            <a:gd name="adj1" fmla="val 5085"/>
            <a:gd name="adj2" fmla="val 327528"/>
            <a:gd name="adj3" fmla="val 1472472"/>
            <a:gd name="adj4" fmla="val 16199432"/>
            <a:gd name="adj5" fmla="val 5932"/>
          </a:avLst>
        </a:prstGeom>
        <a:solidFill>
          <a:srgbClr val="6699FF"/>
        </a:solidFill>
        <a:ln>
          <a:solidFill>
            <a:srgbClr val="0033CC"/>
          </a:solidFill>
        </a:ln>
        <a:effectLst/>
      </dsp:spPr>
      <dsp:style>
        <a:lnRef idx="0">
          <a:scrgbClr r="0" g="0" b="0"/>
        </a:lnRef>
        <a:fillRef idx="1">
          <a:scrgbClr r="0" g="0" b="0"/>
        </a:fillRef>
        <a:effectRef idx="0">
          <a:scrgbClr r="0" g="0" b="0"/>
        </a:effectRef>
        <a:fontRef idx="minor">
          <a:schemeClr val="lt1"/>
        </a:fontRef>
      </dsp:style>
    </dsp:sp>
    <dsp:sp modelId="{3D34C33B-0671-45DA-9038-FAF48BFE1256}">
      <dsp:nvSpPr>
        <dsp:cNvPr id="0" name=""/>
        <dsp:cNvSpPr/>
      </dsp:nvSpPr>
      <dsp:spPr>
        <a:xfrm>
          <a:off x="1513543" y="235571"/>
          <a:ext cx="5178019" cy="5178019"/>
        </a:xfrm>
        <a:prstGeom prst="circularArrow">
          <a:avLst>
            <a:gd name="adj1" fmla="val 5085"/>
            <a:gd name="adj2" fmla="val 327528"/>
            <a:gd name="adj3" fmla="val 8671970"/>
            <a:gd name="adj4" fmla="val 1800502"/>
            <a:gd name="adj5" fmla="val 5932"/>
          </a:avLst>
        </a:prstGeom>
        <a:solidFill>
          <a:srgbClr val="CC66FF"/>
        </a:solidFill>
        <a:ln>
          <a:solidFill>
            <a:srgbClr val="CC66FF"/>
          </a:solidFill>
        </a:ln>
        <a:effectLst/>
      </dsp:spPr>
      <dsp:style>
        <a:lnRef idx="0">
          <a:scrgbClr r="0" g="0" b="0"/>
        </a:lnRef>
        <a:fillRef idx="1">
          <a:scrgbClr r="0" g="0" b="0"/>
        </a:fillRef>
        <a:effectRef idx="0">
          <a:scrgbClr r="0" g="0" b="0"/>
        </a:effectRef>
        <a:fontRef idx="minor">
          <a:schemeClr val="lt1"/>
        </a:fontRef>
      </dsp:style>
    </dsp:sp>
    <dsp:sp modelId="{054BF1E1-A900-4325-9556-F68D4B8462D4}">
      <dsp:nvSpPr>
        <dsp:cNvPr id="0" name=""/>
        <dsp:cNvSpPr/>
      </dsp:nvSpPr>
      <dsp:spPr>
        <a:xfrm>
          <a:off x="1418269" y="71307"/>
          <a:ext cx="5178019" cy="517801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7:46.898"/>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0 50,'9'0,"0"-2,1 1,-1-1,0-1,13-5,13-3,2 3,0 2,66-2,79 9,-65 2,976-3,-1072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16.454"/>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1 236,'14'-1,"0"-1,0 0,0-1,0-1,-1 0,1-1,16-8,-13 5,0 1,1 1,31-6,85-3,65-13,-94 4,0 5,1 4,138-1,-178 17,-32 1,1-2,0-1,0-1,-1-2,58-14,-55 9,1 1,0 3,0 1,0 1,1 3,68 6,-100-5,0 0,0 0,0 1,0-1,0 2,0-1,11 6,-15-6,0 0,0 0,0 0,0 1,0-1,0 1,-1 0,1 0,-1 0,0 0,0 0,0 0,0 1,0-1,-1 1,2 3,2 16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45.726"/>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0 139,'1536'0,"-1391"-11,-36 1,-4 3,130-26,-194 23,42-15,-56 15,1 1,0 2,0 1,50-5,137 11,-89 2,-90-1,58 12,-27-3,-39-6,-3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47.542"/>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0 300,'0'-2,"0"0,0-1,1 1,-1 0,1 0,-1 0,1 0,0 0,-1 0,1 0,0 0,0 0,1 0,-1 0,0 1,0-1,1 0,1-1,1 0,-1 1,1-1,0 1,0 0,0 0,0 0,0 1,7-2,8-1,0 1,0 1,25 1,-28 0,295 3,-154 2,163-17,489-91,-620 77,-48 13,61-10,-119 0,-65 17,0 1,1 1,0 1,32-3,154 7,-84 2,-102-2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49.688"/>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77,'2199'0,"-2179"-1,1-1,-1-1,0-1,25-9,-22 7,-1 0,0 2,30-3,51 7,-60 1,0-2,49-7,-6-8,-63 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50.900"/>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26,'11'-6,"17"-2,80-1,148 7,-141 3,1011 0,-1103-1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52.127"/>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0,'484'0,"-456"2,0 1,-1 1,42 11,28 5,134 6,-189-18,-23-3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53.890"/>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1,'20'10,"-8"-2,9-1,1-1,0-1,-1 0,2-2,-1 0,35-1,42 5,-6 1,137-5,-10 0,-90 16,-106-17</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55.238"/>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49,'1'-2,"-1"0,1 0,-1 0,1 0,0 1,-1-1,1 0,0 0,0 1,0-1,1 0,-1 1,0 0,1-1,-1 1,0 0,1-1,0 1,-1 0,1 0,0 0,-1 0,1 1,0-1,0 0,0 1,0-1,0 1,3 0,10-3,0 1,27 0,-29 1,457-1,-233 4,-45-2,-163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56.882"/>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24,'0'-1,"1"0,-1 0,1 0,-1 0,1 0,-1 0,1 0,0 0,-1 0,1 0,0 1,0-1,-1 0,1 1,0-1,0 0,0 1,0-1,0 1,0-1,0 1,0 0,0 0,0-1,0 1,0 0,2 0,34-4,-32 3,46 1,97 11,-16 0,181-10,-291-1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58.815"/>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1 122,'4'-3,"0"1,0 0,0 0,0 0,1 0,-1 1,0 0,1 0,0 0,-1 0,1 1,-1 0,1 0,4 0,8 0,188-7,165-16,-144 4,-157 16,16-8,-52 6,38-1,-51 6,16 0,-1-1,1-2,0-1,36-10,-48 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7:50.798"/>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1,'1284'0,"-1240"4,-24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9:00.41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0 116,'257'1,"278"-3,-128-44,-279 26,216-6,-201 15,-40 1,-78 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9:01.90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88,'1040'0,"-778"-15,-170 7,-35 2,-1-3,96-27,-122 28,-5 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9:03.46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0,'1601'0,"-1580"0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9:05.33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0,'1008'0,"-988"0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9:07.686"/>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25,'3'-2,"-1"0,1 0,0 0,0 0,0 1,1-1,-1 1,0 0,0 0,1 0,-1 0,5 0,45-2,-35 3,507-2,-272 3,-232-1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9:09.333"/>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1,'0'1,"0"0,1 0,-1 0,0-1,1 1,-1 0,1 0,0 0,-1-1,1 1,0 0,-1 0,1-1,0 1,0-1,-1 1,1-1,0 1,0-1,0 1,0-1,0 0,0 0,0 1,-1-1,3 0,31 5,-29-5,285 5,-157-7,50 2,-164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9:12.247"/>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25,'0'-1,"0"0,1 0,-1 0,1 1,-1-1,1 0,-1 0,1 0,0 1,-1-1,1 0,0 1,0-1,-1 0,1 1,0-1,0 1,0 0,0-1,0 1,-1-1,1 1,0 0,0 0,0 0,2-1,32-3,-31 4,280-4,-160 5,-99-1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9:13.470"/>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1,'87'2,"155"23,-144-14,184-4,-279-7,16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9:20.162"/>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0 41,'5'-3,"1"0,-1 0,1 1,0 0,0 0,-1 0,1 1,0 0,1 0,-1 1,0 0,7 0,2-1,372-3,-212 6,-151-3,0-1,43-9,-46 7</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9:56.294"/>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 0,'21'1,"-1"1,1 1,-1 1,0 0,0 2,38 15,-12 0,73 46,-57-21,-43-30,32 20,-29-24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7:53.439"/>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0 118,'19'-8,"1"1,0 2,0 0,0 1,40-3,-16 1,-27 4,81-12,97-26,-159 33,0 1,0 2,1 2,65 3,-37 0,-47 1,0 0,0 2,0 0,0 1,0 0,-1 2,0 0,-1 1,31 19,-19-10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9:57.858"/>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322 0,'-3'0,"0"1,-1-1,1 1,0 0,-1-1,1 1,0 1,0-1,0 1,0-1,0 1,0 0,0 0,1 0,-1 0,0 0,1 1,0-1,0 1,-2 3,-5 6,2 1,-1 1,-6 18,1-3,-8 8,-28 38,26-41,-25 47,42-66,0 1,2 0,0 0,0 0,-1 26,3-25,0-1,-1 0,-1 1,0-1,-9 19,3-15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0:04.958"/>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475 1,'-4'3,"-1"-1,1 1,0 1,0-1,0 0,0 1,0 0,1 0,0 0,-4 7,-25 50,17-29,-17 31,13-23,-2 0,-1-1,-2-1,-2-2,-34 38,37-51,-1-1,-1-1,-1-2,-29 17,30-21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0:06.557"/>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 1,'3'0,"0"1,0 0,0 0,0 0,-1 0,1 0,0 1,0-1,-1 1,1 0,-1-1,1 1,-1 1,4 2,28 36,-33-39,49 69,-31-41,44 51,-62-79,23 22,-1 1,-2 0,0 2,31 56,-43-64</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0:11.908"/>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 0,'3'1,"-1"1,1-1,-1 0,1 1,-1-1,1 1,-1 0,0 0,0 0,0 0,4 5,2 1,151 121,-60-78,-87-44,0-1,0-1,0 0,1 0,19 3,-1 1,-12-3</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0:14.069"/>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181 1,'-1'0,"0"0,1 1,-1-1,0 0,0 1,0-1,0 1,0-1,1 1,-1-1,0 1,0 0,1-1,-1 1,0 0,1 0,-1-1,1 1,-1 0,1 0,0 0,-1 0,1 0,0-1,-1 1,1 0,0 2,-6 32,5-24,-6 35,-2 0,-3-1,-19 50,13-45,12-31,-1 0,0 0,-2-1,0 0,-16 24,9-23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0:18.382"/>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1,'0'4,"0"5,0 5,0 4,0 3,0 2,0 0,0 5,0 1,0 0,0-2,0 3,0 0,0-1,0-6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0:19.582"/>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 14,'0'-4,"4"-1,5 0,1 5,10 6,6 3,7 6,1 6,2 3,0-3,1-1,-6 0,0 0,-6-3</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0:30.500"/>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 0,'0'4,"3"6,6 4,5 4,0 2,2-1,2-5,1 0,2 1,2 2,-1 2,1 2,1-3,-5-5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0:32.254"/>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229 1,'-4'7,"-5"4,-6 3,1 3,2 3,-4 5,-3 3,1 0,3-1,2 0,1-2,-4-1,1 0,-1-1,-2 0,2-5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0:33.919"/>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 1,'0'3,"4"6,5 5,5 0,3 2,4 1,2-1,4 4,-2 2,-1-2,-1-1,3 4,-2 3,-2 3,3 6,1 0,-3-5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7:56.299"/>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37,'1809'0,"-1782"-1,0-1,0-1,-1-2,48-14,-52 12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0:35.335"/>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400 0,'-7'1,"1"-1,0 1,0 1,0-1,0 1,0 0,0 0,1 1,-1 0,1 0,0 0,-1 1,2-1,-1 1,0 0,-6 8,-7 8,1 2,-22 34,10-12,-78 121,30-40,66-105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1:11.453"/>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1:15.116"/>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1:22.453"/>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0 1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1:42.990"/>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2:18.4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2:20.3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2:22.6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2:24.3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2:25.9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7:58.470"/>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0 1,'101'-1,"113"3,-110 9,38 1,607-13,-731 2,0 0,28 6,-23-2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2:28.1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2:44.634"/>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3:08.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3:16.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43:20.3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02.534"/>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03.456"/>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04.056"/>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3:38:04.904"/>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0,'3'0,"3"0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59CC0-3E81-4707-9D14-124E064D292F}" type="datetimeFigureOut">
              <a:rPr lang="fr-BE" smtClean="0"/>
              <a:t>22/02/24</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0AFA4-2555-4E3E-B1B1-6B26CE879BD0}" type="slidenum">
              <a:rPr lang="fr-BE" smtClean="0"/>
              <a:t>‹N°›</a:t>
            </a:fld>
            <a:endParaRPr lang="fr-BE"/>
          </a:p>
        </p:txBody>
      </p:sp>
    </p:spTree>
    <p:extLst>
      <p:ext uri="{BB962C8B-B14F-4D97-AF65-F5344CB8AC3E}">
        <p14:creationId xmlns:p14="http://schemas.microsoft.com/office/powerpoint/2010/main" val="3555084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d0fc6f255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d0fc6f255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d0fc6f255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d0fc6f255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742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80624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65005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82181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86315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0513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86027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3786240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0503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4039843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71351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2/22/24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2249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61565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6964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88203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smtClean="0"/>
              <a:t>2/22/24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178901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2/22/24</a:t>
            </a:fld>
            <a:endParaRPr lang="en-US" dirty="0"/>
          </a:p>
        </p:txBody>
      </p:sp>
    </p:spTree>
    <p:extLst>
      <p:ext uri="{BB962C8B-B14F-4D97-AF65-F5344CB8AC3E}">
        <p14:creationId xmlns:p14="http://schemas.microsoft.com/office/powerpoint/2010/main" val="408738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2/22/24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85280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6" Type="http://schemas.openxmlformats.org/officeDocument/2006/relationships/image" Target="../media/image36.png"/><Relationship Id="rId21" Type="http://schemas.openxmlformats.org/officeDocument/2006/relationships/customXml" Target="../ink/ink11.xml"/><Relationship Id="rId42" Type="http://schemas.openxmlformats.org/officeDocument/2006/relationships/image" Target="../media/image44.png"/><Relationship Id="rId47" Type="http://schemas.openxmlformats.org/officeDocument/2006/relationships/customXml" Target="../ink/ink24.xml"/><Relationship Id="rId63" Type="http://schemas.openxmlformats.org/officeDocument/2006/relationships/customXml" Target="../ink/ink32.xml"/><Relationship Id="rId68" Type="http://schemas.openxmlformats.org/officeDocument/2006/relationships/image" Target="../media/image57.png"/><Relationship Id="rId84" Type="http://schemas.openxmlformats.org/officeDocument/2006/relationships/customXml" Target="../ink/ink43.xml"/><Relationship Id="rId89" Type="http://schemas.openxmlformats.org/officeDocument/2006/relationships/customXml" Target="../ink/ink47.xml"/><Relationship Id="rId16" Type="http://schemas.openxmlformats.org/officeDocument/2006/relationships/customXml" Target="../ink/ink8.xml"/><Relationship Id="rId11" Type="http://schemas.openxmlformats.org/officeDocument/2006/relationships/customXml" Target="../ink/ink5.xml"/><Relationship Id="rId32" Type="http://schemas.openxmlformats.org/officeDocument/2006/relationships/image" Target="../media/image39.png"/><Relationship Id="rId37" Type="http://schemas.openxmlformats.org/officeDocument/2006/relationships/customXml" Target="../ink/ink19.xml"/><Relationship Id="rId53" Type="http://schemas.openxmlformats.org/officeDocument/2006/relationships/customXml" Target="../ink/ink27.xml"/><Relationship Id="rId58" Type="http://schemas.openxmlformats.org/officeDocument/2006/relationships/image" Target="../media/image52.png"/><Relationship Id="rId74" Type="http://schemas.openxmlformats.org/officeDocument/2006/relationships/image" Target="../media/image60.png"/><Relationship Id="rId79" Type="http://schemas.openxmlformats.org/officeDocument/2006/relationships/customXml" Target="../ink/ink40.xml"/><Relationship Id="rId5" Type="http://schemas.openxmlformats.org/officeDocument/2006/relationships/customXml" Target="../ink/ink2.xml"/><Relationship Id="rId90" Type="http://schemas.openxmlformats.org/officeDocument/2006/relationships/customXml" Target="../ink/ink48.xml"/><Relationship Id="rId95" Type="http://schemas.openxmlformats.org/officeDocument/2006/relationships/customXml" Target="../ink/ink53.xml"/><Relationship Id="rId22" Type="http://schemas.openxmlformats.org/officeDocument/2006/relationships/image" Target="../media/image34.png"/><Relationship Id="rId27" Type="http://schemas.openxmlformats.org/officeDocument/2006/relationships/customXml" Target="../ink/ink14.xml"/><Relationship Id="rId43" Type="http://schemas.openxmlformats.org/officeDocument/2006/relationships/customXml" Target="../ink/ink22.xml"/><Relationship Id="rId48" Type="http://schemas.openxmlformats.org/officeDocument/2006/relationships/image" Target="../media/image47.png"/><Relationship Id="rId64" Type="http://schemas.openxmlformats.org/officeDocument/2006/relationships/image" Target="../media/image55.png"/><Relationship Id="rId69" Type="http://schemas.openxmlformats.org/officeDocument/2006/relationships/customXml" Target="../ink/ink35.xml"/><Relationship Id="rId8" Type="http://schemas.openxmlformats.org/officeDocument/2006/relationships/image" Target="../media/image28.png"/><Relationship Id="rId51" Type="http://schemas.openxmlformats.org/officeDocument/2006/relationships/customXml" Target="../ink/ink26.xml"/><Relationship Id="rId72" Type="http://schemas.openxmlformats.org/officeDocument/2006/relationships/image" Target="../media/image59.png"/><Relationship Id="rId80" Type="http://schemas.openxmlformats.org/officeDocument/2006/relationships/image" Target="../media/image63.png"/><Relationship Id="rId85" Type="http://schemas.openxmlformats.org/officeDocument/2006/relationships/customXml" Target="../ink/ink44.xml"/><Relationship Id="rId93" Type="http://schemas.openxmlformats.org/officeDocument/2006/relationships/customXml" Target="../ink/ink51.xml"/><Relationship Id="rId3" Type="http://schemas.openxmlformats.org/officeDocument/2006/relationships/customXml" Target="../ink/ink1.xml"/><Relationship Id="rId12" Type="http://schemas.openxmlformats.org/officeDocument/2006/relationships/image" Target="../media/image30.png"/><Relationship Id="rId17" Type="http://schemas.openxmlformats.org/officeDocument/2006/relationships/customXml" Target="../ink/ink9.xml"/><Relationship Id="rId25" Type="http://schemas.openxmlformats.org/officeDocument/2006/relationships/customXml" Target="../ink/ink13.xml"/><Relationship Id="rId33" Type="http://schemas.openxmlformats.org/officeDocument/2006/relationships/customXml" Target="../ink/ink17.xml"/><Relationship Id="rId38" Type="http://schemas.openxmlformats.org/officeDocument/2006/relationships/image" Target="../media/image42.png"/><Relationship Id="rId46" Type="http://schemas.openxmlformats.org/officeDocument/2006/relationships/image" Target="../media/image46.png"/><Relationship Id="rId59" Type="http://schemas.openxmlformats.org/officeDocument/2006/relationships/customXml" Target="../ink/ink30.xml"/><Relationship Id="rId67" Type="http://schemas.openxmlformats.org/officeDocument/2006/relationships/customXml" Target="../ink/ink34.xml"/><Relationship Id="rId20" Type="http://schemas.openxmlformats.org/officeDocument/2006/relationships/image" Target="../media/image33.png"/><Relationship Id="rId41" Type="http://schemas.openxmlformats.org/officeDocument/2006/relationships/customXml" Target="../ink/ink21.xml"/><Relationship Id="rId54" Type="http://schemas.openxmlformats.org/officeDocument/2006/relationships/image" Target="../media/image50.png"/><Relationship Id="rId62" Type="http://schemas.openxmlformats.org/officeDocument/2006/relationships/image" Target="../media/image54.png"/><Relationship Id="rId70" Type="http://schemas.openxmlformats.org/officeDocument/2006/relationships/image" Target="../media/image58.png"/><Relationship Id="rId75" Type="http://schemas.openxmlformats.org/officeDocument/2006/relationships/customXml" Target="../ink/ink38.xml"/><Relationship Id="rId83" Type="http://schemas.openxmlformats.org/officeDocument/2006/relationships/customXml" Target="../ink/ink42.xml"/><Relationship Id="rId88" Type="http://schemas.openxmlformats.org/officeDocument/2006/relationships/customXml" Target="../ink/ink46.xml"/><Relationship Id="rId91" Type="http://schemas.openxmlformats.org/officeDocument/2006/relationships/customXml" Target="../ink/ink49.xml"/><Relationship Id="rId96" Type="http://schemas.openxmlformats.org/officeDocument/2006/relationships/customXml" Target="../ink/ink54.xml"/><Relationship Id="rId1" Type="http://schemas.openxmlformats.org/officeDocument/2006/relationships/slideLayout" Target="../slideLayouts/slideLayout6.xml"/><Relationship Id="rId6" Type="http://schemas.openxmlformats.org/officeDocument/2006/relationships/image" Target="../media/image27.png"/><Relationship Id="rId15" Type="http://schemas.openxmlformats.org/officeDocument/2006/relationships/customXml" Target="../ink/ink7.xml"/><Relationship Id="rId23" Type="http://schemas.openxmlformats.org/officeDocument/2006/relationships/customXml" Target="../ink/ink12.xml"/><Relationship Id="rId28" Type="http://schemas.openxmlformats.org/officeDocument/2006/relationships/image" Target="../media/image37.png"/><Relationship Id="rId36" Type="http://schemas.openxmlformats.org/officeDocument/2006/relationships/image" Target="../media/image41.png"/><Relationship Id="rId49" Type="http://schemas.openxmlformats.org/officeDocument/2006/relationships/customXml" Target="../ink/ink25.xml"/><Relationship Id="rId57" Type="http://schemas.openxmlformats.org/officeDocument/2006/relationships/customXml" Target="../ink/ink29.xml"/><Relationship Id="rId10" Type="http://schemas.openxmlformats.org/officeDocument/2006/relationships/image" Target="../media/image29.png"/><Relationship Id="rId31" Type="http://schemas.openxmlformats.org/officeDocument/2006/relationships/customXml" Target="../ink/ink16.xml"/><Relationship Id="rId44" Type="http://schemas.openxmlformats.org/officeDocument/2006/relationships/image" Target="../media/image45.png"/><Relationship Id="rId52" Type="http://schemas.openxmlformats.org/officeDocument/2006/relationships/image" Target="../media/image49.png"/><Relationship Id="rId60" Type="http://schemas.openxmlformats.org/officeDocument/2006/relationships/image" Target="../media/image53.png"/><Relationship Id="rId65" Type="http://schemas.openxmlformats.org/officeDocument/2006/relationships/customXml" Target="../ink/ink33.xml"/><Relationship Id="rId73" Type="http://schemas.openxmlformats.org/officeDocument/2006/relationships/customXml" Target="../ink/ink37.xml"/><Relationship Id="rId78" Type="http://schemas.openxmlformats.org/officeDocument/2006/relationships/image" Target="../media/image62.png"/><Relationship Id="rId81" Type="http://schemas.openxmlformats.org/officeDocument/2006/relationships/customXml" Target="../ink/ink41.xml"/><Relationship Id="rId86" Type="http://schemas.openxmlformats.org/officeDocument/2006/relationships/customXml" Target="../ink/ink45.xml"/><Relationship Id="rId94" Type="http://schemas.openxmlformats.org/officeDocument/2006/relationships/customXml" Target="../ink/ink52.xml"/><Relationship Id="rId4" Type="http://schemas.openxmlformats.org/officeDocument/2006/relationships/image" Target="../media/image26.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image" Target="../media/image32.png"/><Relationship Id="rId39" Type="http://schemas.openxmlformats.org/officeDocument/2006/relationships/customXml" Target="../ink/ink20.xml"/><Relationship Id="rId34" Type="http://schemas.openxmlformats.org/officeDocument/2006/relationships/image" Target="../media/image40.png"/><Relationship Id="rId50" Type="http://schemas.openxmlformats.org/officeDocument/2006/relationships/image" Target="../media/image48.png"/><Relationship Id="rId55" Type="http://schemas.openxmlformats.org/officeDocument/2006/relationships/customXml" Target="../ink/ink28.xml"/><Relationship Id="rId76" Type="http://schemas.openxmlformats.org/officeDocument/2006/relationships/image" Target="../media/image61.png"/><Relationship Id="rId7" Type="http://schemas.openxmlformats.org/officeDocument/2006/relationships/customXml" Target="../ink/ink3.xml"/><Relationship Id="rId71" Type="http://schemas.openxmlformats.org/officeDocument/2006/relationships/customXml" Target="../ink/ink36.xml"/><Relationship Id="rId92" Type="http://schemas.openxmlformats.org/officeDocument/2006/relationships/customXml" Target="../ink/ink50.xml"/><Relationship Id="rId2" Type="http://schemas.openxmlformats.org/officeDocument/2006/relationships/image" Target="../media/image25.png"/><Relationship Id="rId29" Type="http://schemas.openxmlformats.org/officeDocument/2006/relationships/customXml" Target="../ink/ink15.xml"/><Relationship Id="rId24" Type="http://schemas.openxmlformats.org/officeDocument/2006/relationships/image" Target="../media/image35.png"/><Relationship Id="rId40" Type="http://schemas.openxmlformats.org/officeDocument/2006/relationships/image" Target="../media/image43.png"/><Relationship Id="rId45" Type="http://schemas.openxmlformats.org/officeDocument/2006/relationships/customXml" Target="../ink/ink23.xml"/><Relationship Id="rId66" Type="http://schemas.openxmlformats.org/officeDocument/2006/relationships/image" Target="../media/image56.png"/><Relationship Id="rId87" Type="http://schemas.openxmlformats.org/officeDocument/2006/relationships/image" Target="../media/image65.png"/><Relationship Id="rId61" Type="http://schemas.openxmlformats.org/officeDocument/2006/relationships/customXml" Target="../ink/ink31.xml"/><Relationship Id="rId82" Type="http://schemas.openxmlformats.org/officeDocument/2006/relationships/image" Target="../media/image64.png"/><Relationship Id="rId19" Type="http://schemas.openxmlformats.org/officeDocument/2006/relationships/customXml" Target="../ink/ink10.xml"/><Relationship Id="rId14" Type="http://schemas.openxmlformats.org/officeDocument/2006/relationships/image" Target="../media/image31.png"/><Relationship Id="rId30" Type="http://schemas.openxmlformats.org/officeDocument/2006/relationships/image" Target="../media/image38.png"/><Relationship Id="rId35" Type="http://schemas.openxmlformats.org/officeDocument/2006/relationships/customXml" Target="../ink/ink18.xml"/><Relationship Id="rId56" Type="http://schemas.openxmlformats.org/officeDocument/2006/relationships/image" Target="../media/image51.png"/><Relationship Id="rId77" Type="http://schemas.openxmlformats.org/officeDocument/2006/relationships/customXml" Target="../ink/ink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5248C6-6F53-0DBA-195C-7CAB65CEB953}"/>
              </a:ext>
            </a:extLst>
          </p:cNvPr>
          <p:cNvSpPr>
            <a:spLocks noGrp="1"/>
          </p:cNvSpPr>
          <p:nvPr>
            <p:ph type="ctrTitle"/>
          </p:nvPr>
        </p:nvSpPr>
        <p:spPr/>
        <p:txBody>
          <a:bodyPr/>
          <a:lstStyle/>
          <a:p>
            <a:r>
              <a:rPr lang="fr-BE" dirty="0"/>
              <a:t>Présentation du programme d’action culturelle 2025-2029</a:t>
            </a:r>
          </a:p>
        </p:txBody>
      </p:sp>
      <p:sp>
        <p:nvSpPr>
          <p:cNvPr id="3" name="Sous-titre 2">
            <a:extLst>
              <a:ext uri="{FF2B5EF4-FFF2-40B4-BE49-F238E27FC236}">
                <a16:creationId xmlns:a16="http://schemas.microsoft.com/office/drawing/2014/main" id="{782F69DF-A926-1D99-55D4-06254D2D326C}"/>
              </a:ext>
            </a:extLst>
          </p:cNvPr>
          <p:cNvSpPr>
            <a:spLocks noGrp="1"/>
          </p:cNvSpPr>
          <p:nvPr>
            <p:ph type="subTitle" idx="1"/>
          </p:nvPr>
        </p:nvSpPr>
        <p:spPr>
          <a:xfrm>
            <a:off x="1507067" y="4465864"/>
            <a:ext cx="7766936" cy="681868"/>
          </a:xfrm>
        </p:spPr>
        <p:txBody>
          <a:bodyPr/>
          <a:lstStyle/>
          <a:p>
            <a:endParaRPr lang="fr-BE" dirty="0"/>
          </a:p>
        </p:txBody>
      </p:sp>
      <p:pic>
        <p:nvPicPr>
          <p:cNvPr id="4" name="Image 3">
            <a:extLst>
              <a:ext uri="{FF2B5EF4-FFF2-40B4-BE49-F238E27FC236}">
                <a16:creationId xmlns:a16="http://schemas.microsoft.com/office/drawing/2014/main" id="{67CB88D2-DA9D-CBE4-E5EE-96A68759E88D}"/>
              </a:ext>
            </a:extLst>
          </p:cNvPr>
          <p:cNvPicPr>
            <a:picLocks noChangeAspect="1"/>
          </p:cNvPicPr>
          <p:nvPr/>
        </p:nvPicPr>
        <p:blipFill>
          <a:blip r:embed="rId2"/>
          <a:stretch>
            <a:fillRect/>
          </a:stretch>
        </p:blipFill>
        <p:spPr>
          <a:xfrm>
            <a:off x="465850" y="314681"/>
            <a:ext cx="2256281" cy="2257914"/>
          </a:xfrm>
          <a:prstGeom prst="rect">
            <a:avLst/>
          </a:prstGeom>
        </p:spPr>
      </p:pic>
    </p:spTree>
    <p:extLst>
      <p:ext uri="{BB962C8B-B14F-4D97-AF65-F5344CB8AC3E}">
        <p14:creationId xmlns:p14="http://schemas.microsoft.com/office/powerpoint/2010/main" val="1868769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9E4224-2049-D8F7-783C-22DDC7F2BC4A}"/>
              </a:ext>
            </a:extLst>
          </p:cNvPr>
          <p:cNvSpPr>
            <a:spLocks noGrp="1"/>
          </p:cNvSpPr>
          <p:nvPr>
            <p:ph type="title"/>
          </p:nvPr>
        </p:nvSpPr>
        <p:spPr/>
        <p:txBody>
          <a:bodyPr>
            <a:normAutofit fontScale="90000"/>
          </a:bodyPr>
          <a:lstStyle/>
          <a:p>
            <a:r>
              <a:rPr lang="fr-BE" dirty="0"/>
              <a:t>Organisation de « l’assemblée d’acteurs »</a:t>
            </a:r>
            <a:br>
              <a:rPr lang="fr-BE" dirty="0"/>
            </a:br>
            <a:endParaRPr lang="fr-BE" dirty="0"/>
          </a:p>
        </p:txBody>
      </p:sp>
      <p:sp>
        <p:nvSpPr>
          <p:cNvPr id="3" name="Espace réservé du contenu 2">
            <a:extLst>
              <a:ext uri="{FF2B5EF4-FFF2-40B4-BE49-F238E27FC236}">
                <a16:creationId xmlns:a16="http://schemas.microsoft.com/office/drawing/2014/main" id="{D3A52DE5-689F-B616-2E13-2B7C7B9EAA7F}"/>
              </a:ext>
            </a:extLst>
          </p:cNvPr>
          <p:cNvSpPr>
            <a:spLocks noGrp="1"/>
          </p:cNvSpPr>
          <p:nvPr>
            <p:ph sz="half" idx="1"/>
          </p:nvPr>
        </p:nvSpPr>
        <p:spPr/>
        <p:txBody>
          <a:bodyPr>
            <a:normAutofit fontScale="92500" lnSpcReduction="10000"/>
          </a:bodyPr>
          <a:lstStyle/>
          <a:p>
            <a:r>
              <a:rPr lang="fr-BE" dirty="0"/>
              <a:t>Une invitation lancée en septembre 2022</a:t>
            </a:r>
          </a:p>
          <a:p>
            <a:r>
              <a:rPr lang="fr-BE" dirty="0"/>
              <a:t>Prises des contacts pour stimuler la participation</a:t>
            </a:r>
          </a:p>
          <a:p>
            <a:r>
              <a:rPr lang="fr-BE" dirty="0"/>
              <a:t>Invitation aux groupes politiques actifs sur le territoires</a:t>
            </a:r>
          </a:p>
          <a:p>
            <a:r>
              <a:rPr lang="fr-BE" dirty="0"/>
              <a:t>Invitations aux acteurs du territoire reconnus par la FWB</a:t>
            </a:r>
          </a:p>
          <a:p>
            <a:r>
              <a:rPr lang="fr-BE" dirty="0"/>
              <a:t>Assurer une diversité de points de vues (fonctions, profils socio-économiques, genres, âges, habitants du centre, des villages,..)</a:t>
            </a:r>
          </a:p>
          <a:p>
            <a:r>
              <a:rPr lang="fr-BE" dirty="0"/>
              <a:t>Minimum 25 % de citoyens </a:t>
            </a:r>
          </a:p>
          <a:p>
            <a:endParaRPr lang="fr-BE" dirty="0"/>
          </a:p>
        </p:txBody>
      </p:sp>
      <p:pic>
        <p:nvPicPr>
          <p:cNvPr id="5" name="Espace réservé du contenu 4">
            <a:extLst>
              <a:ext uri="{FF2B5EF4-FFF2-40B4-BE49-F238E27FC236}">
                <a16:creationId xmlns:a16="http://schemas.microsoft.com/office/drawing/2014/main" id="{6334B74F-A48B-1B00-2654-0AFD1CF1DBE3}"/>
              </a:ext>
            </a:extLst>
          </p:cNvPr>
          <p:cNvPicPr>
            <a:picLocks noGrp="1" noChangeAspect="1"/>
          </p:cNvPicPr>
          <p:nvPr>
            <p:ph sz="half" idx="2"/>
          </p:nvPr>
        </p:nvPicPr>
        <p:blipFill>
          <a:blip r:embed="rId2"/>
          <a:stretch>
            <a:fillRect/>
          </a:stretch>
        </p:blipFill>
        <p:spPr>
          <a:xfrm>
            <a:off x="5071052" y="2160589"/>
            <a:ext cx="4877569" cy="3137025"/>
          </a:xfrm>
        </p:spPr>
      </p:pic>
    </p:spTree>
    <p:extLst>
      <p:ext uri="{BB962C8B-B14F-4D97-AF65-F5344CB8AC3E}">
        <p14:creationId xmlns:p14="http://schemas.microsoft.com/office/powerpoint/2010/main" val="580042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33CF09-0DA3-8F53-4E97-CC06BAE65C14}"/>
              </a:ext>
            </a:extLst>
          </p:cNvPr>
          <p:cNvSpPr>
            <a:spLocks noGrp="1"/>
          </p:cNvSpPr>
          <p:nvPr>
            <p:ph type="title"/>
          </p:nvPr>
        </p:nvSpPr>
        <p:spPr>
          <a:xfrm>
            <a:off x="406400" y="609600"/>
            <a:ext cx="2650836" cy="2189018"/>
          </a:xfrm>
        </p:spPr>
        <p:txBody>
          <a:bodyPr>
            <a:normAutofit fontScale="90000"/>
          </a:bodyPr>
          <a:lstStyle/>
          <a:p>
            <a:r>
              <a:rPr lang="fr-BE" dirty="0"/>
              <a:t>Composition de l’assemblée d’acteurs</a:t>
            </a:r>
          </a:p>
        </p:txBody>
      </p:sp>
      <p:pic>
        <p:nvPicPr>
          <p:cNvPr id="6" name="Image 5">
            <a:extLst>
              <a:ext uri="{FF2B5EF4-FFF2-40B4-BE49-F238E27FC236}">
                <a16:creationId xmlns:a16="http://schemas.microsoft.com/office/drawing/2014/main" id="{EC3367C2-C78B-851B-B7EA-AFDF3AD2460F}"/>
              </a:ext>
            </a:extLst>
          </p:cNvPr>
          <p:cNvPicPr>
            <a:picLocks noChangeAspect="1"/>
          </p:cNvPicPr>
          <p:nvPr/>
        </p:nvPicPr>
        <p:blipFill>
          <a:blip r:embed="rId2"/>
          <a:stretch>
            <a:fillRect/>
          </a:stretch>
        </p:blipFill>
        <p:spPr>
          <a:xfrm>
            <a:off x="3185160" y="243840"/>
            <a:ext cx="5821680" cy="6370320"/>
          </a:xfrm>
          <a:prstGeom prst="rect">
            <a:avLst/>
          </a:prstGeom>
        </p:spPr>
      </p:pic>
      <p:sp>
        <p:nvSpPr>
          <p:cNvPr id="8" name="ZoneTexte 7">
            <a:extLst>
              <a:ext uri="{FF2B5EF4-FFF2-40B4-BE49-F238E27FC236}">
                <a16:creationId xmlns:a16="http://schemas.microsoft.com/office/drawing/2014/main" id="{0386FBC3-FFE3-AD9E-D61F-EB3E70B95BA7}"/>
              </a:ext>
            </a:extLst>
          </p:cNvPr>
          <p:cNvSpPr txBox="1"/>
          <p:nvPr/>
        </p:nvSpPr>
        <p:spPr>
          <a:xfrm>
            <a:off x="406400" y="3048000"/>
            <a:ext cx="2456873" cy="369332"/>
          </a:xfrm>
          <a:prstGeom prst="rect">
            <a:avLst/>
          </a:prstGeom>
          <a:noFill/>
        </p:spPr>
        <p:txBody>
          <a:bodyPr wrap="square" rtlCol="0">
            <a:spAutoFit/>
          </a:bodyPr>
          <a:lstStyle/>
          <a:p>
            <a:r>
              <a:rPr lang="fr-BE" dirty="0"/>
              <a:t>32 participants </a:t>
            </a:r>
          </a:p>
        </p:txBody>
      </p:sp>
    </p:spTree>
    <p:extLst>
      <p:ext uri="{BB962C8B-B14F-4D97-AF65-F5344CB8AC3E}">
        <p14:creationId xmlns:p14="http://schemas.microsoft.com/office/powerpoint/2010/main" val="1024263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6ADA01-BCF8-33BE-5CF8-F5BEAEB18F9F}"/>
              </a:ext>
            </a:extLst>
          </p:cNvPr>
          <p:cNvSpPr>
            <a:spLocks noGrp="1"/>
          </p:cNvSpPr>
          <p:nvPr>
            <p:ph type="title"/>
          </p:nvPr>
        </p:nvSpPr>
        <p:spPr/>
        <p:txBody>
          <a:bodyPr>
            <a:normAutofit fontScale="90000"/>
          </a:bodyPr>
          <a:lstStyle/>
          <a:p>
            <a:r>
              <a:rPr lang="fr-BE" dirty="0"/>
              <a:t>Présentation de la méthodologie mise en œuvre</a:t>
            </a:r>
            <a:br>
              <a:rPr lang="fr-BE" dirty="0"/>
            </a:br>
            <a:endParaRPr lang="fr-BE" dirty="0"/>
          </a:p>
        </p:txBody>
      </p:sp>
      <p:sp>
        <p:nvSpPr>
          <p:cNvPr id="3" name="ZoneTexte 2">
            <a:extLst>
              <a:ext uri="{FF2B5EF4-FFF2-40B4-BE49-F238E27FC236}">
                <a16:creationId xmlns:a16="http://schemas.microsoft.com/office/drawing/2014/main" id="{25DF3442-6B0B-611C-F7D6-AF6717EE62E9}"/>
              </a:ext>
            </a:extLst>
          </p:cNvPr>
          <p:cNvSpPr txBox="1"/>
          <p:nvPr/>
        </p:nvSpPr>
        <p:spPr>
          <a:xfrm>
            <a:off x="785091" y="1754911"/>
            <a:ext cx="9605818" cy="1200329"/>
          </a:xfrm>
          <a:prstGeom prst="rect">
            <a:avLst/>
          </a:prstGeom>
          <a:noFill/>
        </p:spPr>
        <p:txBody>
          <a:bodyPr wrap="square" rtlCol="0">
            <a:spAutoFit/>
          </a:bodyPr>
          <a:lstStyle/>
          <a:p>
            <a:r>
              <a:rPr lang="fr-BE" dirty="0">
                <a:highlight>
                  <a:srgbClr val="00FF00"/>
                </a:highlight>
              </a:rPr>
              <a:t>Séance 1</a:t>
            </a:r>
            <a:r>
              <a:rPr lang="fr-BE" dirty="0"/>
              <a:t> : Présentation d’un diagnostic du territoire – Données froides</a:t>
            </a:r>
          </a:p>
          <a:p>
            <a:endParaRPr lang="fr-BE" dirty="0"/>
          </a:p>
          <a:p>
            <a:r>
              <a:rPr lang="fr-BE" dirty="0"/>
              <a:t>Travaux en sous-groupes sur la carte du territoire pour réaliser « notre diagnostic »</a:t>
            </a:r>
          </a:p>
          <a:p>
            <a:r>
              <a:rPr lang="fr-BE" dirty="0"/>
              <a:t>Premières propositions individuelles d’enjeux du territoire</a:t>
            </a:r>
          </a:p>
        </p:txBody>
      </p:sp>
      <p:pic>
        <p:nvPicPr>
          <p:cNvPr id="5" name="Image 4">
            <a:extLst>
              <a:ext uri="{FF2B5EF4-FFF2-40B4-BE49-F238E27FC236}">
                <a16:creationId xmlns:a16="http://schemas.microsoft.com/office/drawing/2014/main" id="{AADD54DD-C6F2-4BEA-DC7C-0A13C1F0A970}"/>
              </a:ext>
            </a:extLst>
          </p:cNvPr>
          <p:cNvPicPr>
            <a:picLocks noChangeAspect="1"/>
          </p:cNvPicPr>
          <p:nvPr/>
        </p:nvPicPr>
        <p:blipFill>
          <a:blip r:embed="rId2"/>
          <a:stretch>
            <a:fillRect/>
          </a:stretch>
        </p:blipFill>
        <p:spPr>
          <a:xfrm>
            <a:off x="1366981" y="3121498"/>
            <a:ext cx="7435272" cy="3351018"/>
          </a:xfrm>
          <a:prstGeom prst="rect">
            <a:avLst/>
          </a:prstGeom>
        </p:spPr>
      </p:pic>
    </p:spTree>
    <p:extLst>
      <p:ext uri="{BB962C8B-B14F-4D97-AF65-F5344CB8AC3E}">
        <p14:creationId xmlns:p14="http://schemas.microsoft.com/office/powerpoint/2010/main" val="2841011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DF6EF15-F292-51DB-A4F6-1CBB1FD1E3D9}"/>
              </a:ext>
            </a:extLst>
          </p:cNvPr>
          <p:cNvSpPr txBox="1"/>
          <p:nvPr/>
        </p:nvSpPr>
        <p:spPr>
          <a:xfrm>
            <a:off x="886691" y="729673"/>
            <a:ext cx="8617527" cy="1754326"/>
          </a:xfrm>
          <a:prstGeom prst="rect">
            <a:avLst/>
          </a:prstGeom>
          <a:noFill/>
        </p:spPr>
        <p:txBody>
          <a:bodyPr wrap="square" rtlCol="0">
            <a:spAutoFit/>
          </a:bodyPr>
          <a:lstStyle/>
          <a:p>
            <a:r>
              <a:rPr lang="fr-BE" dirty="0">
                <a:highlight>
                  <a:srgbClr val="00FF00"/>
                </a:highlight>
              </a:rPr>
              <a:t>Séance 2</a:t>
            </a:r>
          </a:p>
          <a:p>
            <a:r>
              <a:rPr lang="fr-BE" dirty="0"/>
              <a:t>Eléments de diagnostic complémentaires</a:t>
            </a:r>
          </a:p>
          <a:p>
            <a:r>
              <a:rPr lang="fr-BE" dirty="0"/>
              <a:t>Présentation de la synthèse du diagnostic et première synthèse des enjeux</a:t>
            </a:r>
          </a:p>
          <a:p>
            <a:r>
              <a:rPr lang="fr-BE" dirty="0"/>
              <a:t>Travaux en sous-groupes pour consolider diagnostics et enjeux</a:t>
            </a:r>
          </a:p>
          <a:p>
            <a:r>
              <a:rPr lang="fr-BE" dirty="0"/>
              <a:t>Travaux en sous-groupes pour définir les contours de premières opérations culturelles</a:t>
            </a:r>
          </a:p>
        </p:txBody>
      </p:sp>
      <p:pic>
        <p:nvPicPr>
          <p:cNvPr id="5" name="Image 4">
            <a:extLst>
              <a:ext uri="{FF2B5EF4-FFF2-40B4-BE49-F238E27FC236}">
                <a16:creationId xmlns:a16="http://schemas.microsoft.com/office/drawing/2014/main" id="{715F4831-3893-375B-2833-44821A80949F}"/>
              </a:ext>
            </a:extLst>
          </p:cNvPr>
          <p:cNvPicPr>
            <a:picLocks noChangeAspect="1"/>
          </p:cNvPicPr>
          <p:nvPr/>
        </p:nvPicPr>
        <p:blipFill>
          <a:blip r:embed="rId2"/>
          <a:stretch>
            <a:fillRect/>
          </a:stretch>
        </p:blipFill>
        <p:spPr>
          <a:xfrm>
            <a:off x="2253674" y="2756463"/>
            <a:ext cx="8285018" cy="3733992"/>
          </a:xfrm>
          <a:prstGeom prst="rect">
            <a:avLst/>
          </a:prstGeom>
        </p:spPr>
      </p:pic>
    </p:spTree>
    <p:extLst>
      <p:ext uri="{BB962C8B-B14F-4D97-AF65-F5344CB8AC3E}">
        <p14:creationId xmlns:p14="http://schemas.microsoft.com/office/powerpoint/2010/main" val="249211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d0fc6f2551_0_30"/>
          <p:cNvSpPr txBox="1">
            <a:spLocks noGrp="1"/>
          </p:cNvSpPr>
          <p:nvPr>
            <p:ph type="title"/>
          </p:nvPr>
        </p:nvSpPr>
        <p:spPr>
          <a:xfrm>
            <a:off x="53875" y="168400"/>
            <a:ext cx="9374700" cy="7434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BE" sz="3000" dirty="0"/>
              <a:t>Construire des opérations culturelles /constellations</a:t>
            </a:r>
            <a:endParaRPr sz="2800" dirty="0"/>
          </a:p>
        </p:txBody>
      </p:sp>
      <p:pic>
        <p:nvPicPr>
          <p:cNvPr id="424" name="Google Shape;424;g1d0fc6f2551_0_30"/>
          <p:cNvPicPr preferRelativeResize="0"/>
          <p:nvPr/>
        </p:nvPicPr>
        <p:blipFill>
          <a:blip r:embed="rId3">
            <a:alphaModFix/>
          </a:blip>
          <a:stretch>
            <a:fillRect/>
          </a:stretch>
        </p:blipFill>
        <p:spPr>
          <a:xfrm>
            <a:off x="4890223" y="946638"/>
            <a:ext cx="916801" cy="1589852"/>
          </a:xfrm>
          <a:prstGeom prst="rect">
            <a:avLst/>
          </a:prstGeom>
          <a:noFill/>
          <a:ln>
            <a:noFill/>
          </a:ln>
        </p:spPr>
      </p:pic>
      <p:pic>
        <p:nvPicPr>
          <p:cNvPr id="425" name="Google Shape;425;g1d0fc6f2551_0_30"/>
          <p:cNvPicPr preferRelativeResize="0"/>
          <p:nvPr/>
        </p:nvPicPr>
        <p:blipFill>
          <a:blip r:embed="rId4">
            <a:alphaModFix/>
          </a:blip>
          <a:stretch>
            <a:fillRect/>
          </a:stretch>
        </p:blipFill>
        <p:spPr>
          <a:xfrm>
            <a:off x="1259663" y="2571328"/>
            <a:ext cx="7381635" cy="4231122"/>
          </a:xfrm>
          <a:prstGeom prst="rect">
            <a:avLst/>
          </a:prstGeom>
          <a:noFill/>
          <a:ln>
            <a:noFill/>
          </a:ln>
        </p:spPr>
      </p:pic>
      <p:sp>
        <p:nvSpPr>
          <p:cNvPr id="426" name="Google Shape;426;g1d0fc6f2551_0_30"/>
          <p:cNvSpPr txBox="1"/>
          <p:nvPr/>
        </p:nvSpPr>
        <p:spPr>
          <a:xfrm>
            <a:off x="355250" y="1072425"/>
            <a:ext cx="36480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BE" sz="2000" b="1" dirty="0">
                <a:latin typeface="Trebuchet MS"/>
                <a:ea typeface="Trebuchet MS"/>
                <a:cs typeface="Trebuchet MS"/>
                <a:sym typeface="Trebuchet MS"/>
              </a:rPr>
              <a:t>Objectif: </a:t>
            </a:r>
            <a:r>
              <a:rPr lang="fr-BE" sz="2000" dirty="0">
                <a:latin typeface="Trebuchet MS"/>
                <a:ea typeface="Trebuchet MS"/>
                <a:cs typeface="Trebuchet MS"/>
                <a:sym typeface="Trebuchet MS"/>
              </a:rPr>
              <a:t>Trouver un thème et un nom à un maxi-projet rassembleur (constellation) ! Et qui se décline en activités qui toutes concourent à la réalisation de celui-ci.</a:t>
            </a:r>
            <a:endParaRPr sz="2200" dirty="0">
              <a:latin typeface="Trebuchet MS"/>
              <a:ea typeface="Trebuchet MS"/>
              <a:cs typeface="Trebuchet MS"/>
              <a:sym typeface="Trebuchet MS"/>
            </a:endParaRPr>
          </a:p>
        </p:txBody>
      </p:sp>
      <p:pic>
        <p:nvPicPr>
          <p:cNvPr id="427" name="Google Shape;427;g1d0fc6f2551_0_30"/>
          <p:cNvPicPr preferRelativeResize="0"/>
          <p:nvPr/>
        </p:nvPicPr>
        <p:blipFill>
          <a:blip r:embed="rId5">
            <a:alphaModFix/>
          </a:blip>
          <a:stretch>
            <a:fillRect/>
          </a:stretch>
        </p:blipFill>
        <p:spPr>
          <a:xfrm>
            <a:off x="9955875" y="5120799"/>
            <a:ext cx="1730526" cy="1535851"/>
          </a:xfrm>
          <a:prstGeom prst="rect">
            <a:avLst/>
          </a:prstGeom>
          <a:noFill/>
          <a:ln>
            <a:noFill/>
          </a:ln>
        </p:spPr>
      </p:pic>
      <p:sp>
        <p:nvSpPr>
          <p:cNvPr id="428" name="Google Shape;428;g1d0fc6f2551_0_30"/>
          <p:cNvSpPr txBox="1"/>
          <p:nvPr/>
        </p:nvSpPr>
        <p:spPr>
          <a:xfrm>
            <a:off x="8845525" y="4980925"/>
            <a:ext cx="7209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BE" sz="10000">
                <a:latin typeface="Trebuchet MS"/>
                <a:ea typeface="Trebuchet MS"/>
                <a:cs typeface="Trebuchet MS"/>
                <a:sym typeface="Trebuchet MS"/>
              </a:rPr>
              <a:t>}</a:t>
            </a:r>
            <a:endParaRPr sz="10000">
              <a:latin typeface="Trebuchet MS"/>
              <a:ea typeface="Trebuchet MS"/>
              <a:cs typeface="Trebuchet MS"/>
              <a:sym typeface="Trebuchet MS"/>
            </a:endParaRPr>
          </a:p>
        </p:txBody>
      </p:sp>
      <p:sp>
        <p:nvSpPr>
          <p:cNvPr id="429" name="Google Shape;429;g1d0fc6f2551_0_30"/>
          <p:cNvSpPr txBox="1"/>
          <p:nvPr/>
        </p:nvSpPr>
        <p:spPr>
          <a:xfrm>
            <a:off x="9363888" y="4105000"/>
            <a:ext cx="26562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BE" sz="1800">
                <a:latin typeface="Trebuchet MS"/>
                <a:ea typeface="Trebuchet MS"/>
                <a:cs typeface="Trebuchet MS"/>
                <a:sym typeface="Trebuchet MS"/>
              </a:rPr>
              <a:t>Toutes ces activités pourraient faire partie de notre boîte à outils</a:t>
            </a:r>
            <a:endParaRPr sz="2000">
              <a:latin typeface="Trebuchet MS"/>
              <a:ea typeface="Trebuchet MS"/>
              <a:cs typeface="Trebuchet MS"/>
              <a:sym typeface="Trebuchet MS"/>
            </a:endParaRPr>
          </a:p>
        </p:txBody>
      </p:sp>
      <p:pic>
        <p:nvPicPr>
          <p:cNvPr id="431" name="Google Shape;431;g1d0fc6f2551_0_30"/>
          <p:cNvPicPr preferRelativeResize="0"/>
          <p:nvPr/>
        </p:nvPicPr>
        <p:blipFill>
          <a:blip r:embed="rId6">
            <a:alphaModFix/>
          </a:blip>
          <a:stretch>
            <a:fillRect/>
          </a:stretch>
        </p:blipFill>
        <p:spPr>
          <a:xfrm>
            <a:off x="8458225" y="1980800"/>
            <a:ext cx="1108208" cy="105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5DCC4C6-FB43-D700-2D49-78787A2004B3}"/>
              </a:ext>
            </a:extLst>
          </p:cNvPr>
          <p:cNvSpPr txBox="1"/>
          <p:nvPr/>
        </p:nvSpPr>
        <p:spPr>
          <a:xfrm>
            <a:off x="1043715" y="4054761"/>
            <a:ext cx="8829964" cy="2031325"/>
          </a:xfrm>
          <a:prstGeom prst="rect">
            <a:avLst/>
          </a:prstGeom>
          <a:noFill/>
        </p:spPr>
        <p:txBody>
          <a:bodyPr wrap="square" rtlCol="0">
            <a:spAutoFit/>
          </a:bodyPr>
          <a:lstStyle/>
          <a:p>
            <a:r>
              <a:rPr lang="fr-BE" dirty="0">
                <a:highlight>
                  <a:srgbClr val="00FF00"/>
                </a:highlight>
              </a:rPr>
              <a:t>Séance 3</a:t>
            </a:r>
          </a:p>
          <a:p>
            <a:r>
              <a:rPr lang="fr-BE" dirty="0"/>
              <a:t>Présentation de la synthèse des données collectées via la « carte postale »</a:t>
            </a:r>
          </a:p>
          <a:p>
            <a:r>
              <a:rPr lang="fr-BE" dirty="0"/>
              <a:t>Présentation des opérations culturelles de la séance précédente</a:t>
            </a:r>
          </a:p>
          <a:p>
            <a:r>
              <a:rPr lang="fr-BE" dirty="0"/>
              <a:t>Présentation du squelette de la future action culturelle sur base des enjeux</a:t>
            </a:r>
          </a:p>
          <a:p>
            <a:r>
              <a:rPr lang="fr-BE" dirty="0"/>
              <a:t>Travaux en sous-groupe pour imaginer de nouvelles opérations culturelles</a:t>
            </a:r>
          </a:p>
          <a:p>
            <a:r>
              <a:rPr lang="fr-BE" dirty="0"/>
              <a:t>Travaux en sous-groupes pour étoffer la «boîtes à outils » en imaginant de nouvelles actions culturelles qui répondent aux axes de développement</a:t>
            </a:r>
          </a:p>
        </p:txBody>
      </p:sp>
      <p:pic>
        <p:nvPicPr>
          <p:cNvPr id="4" name="Image 3">
            <a:extLst>
              <a:ext uri="{FF2B5EF4-FFF2-40B4-BE49-F238E27FC236}">
                <a16:creationId xmlns:a16="http://schemas.microsoft.com/office/drawing/2014/main" id="{A04EB992-5A86-E553-D3CF-ADDB36453EF5}"/>
              </a:ext>
            </a:extLst>
          </p:cNvPr>
          <p:cNvPicPr>
            <a:picLocks noChangeAspect="1"/>
          </p:cNvPicPr>
          <p:nvPr/>
        </p:nvPicPr>
        <p:blipFill>
          <a:blip r:embed="rId2"/>
          <a:stretch>
            <a:fillRect/>
          </a:stretch>
        </p:blipFill>
        <p:spPr>
          <a:xfrm>
            <a:off x="4123779" y="341745"/>
            <a:ext cx="7597166" cy="3423982"/>
          </a:xfrm>
          <a:prstGeom prst="rect">
            <a:avLst/>
          </a:prstGeom>
        </p:spPr>
      </p:pic>
    </p:spTree>
    <p:extLst>
      <p:ext uri="{BB962C8B-B14F-4D97-AF65-F5344CB8AC3E}">
        <p14:creationId xmlns:p14="http://schemas.microsoft.com/office/powerpoint/2010/main" val="1786843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9BA02C8-DAA8-2380-E822-11D96DC44DC3}"/>
              </a:ext>
            </a:extLst>
          </p:cNvPr>
          <p:cNvSpPr txBox="1"/>
          <p:nvPr/>
        </p:nvSpPr>
        <p:spPr>
          <a:xfrm>
            <a:off x="1126835" y="1403927"/>
            <a:ext cx="6483928" cy="1077218"/>
          </a:xfrm>
          <a:prstGeom prst="rect">
            <a:avLst/>
          </a:prstGeom>
          <a:noFill/>
        </p:spPr>
        <p:txBody>
          <a:bodyPr wrap="square" rtlCol="0">
            <a:spAutoFit/>
          </a:bodyPr>
          <a:lstStyle/>
          <a:p>
            <a:r>
              <a:rPr lang="fr-BE" sz="3200" b="1" dirty="0">
                <a:solidFill>
                  <a:schemeClr val="accent1"/>
                </a:solidFill>
                <a:latin typeface="+mj-lt"/>
                <a:ea typeface="+mj-ea"/>
                <a:cs typeface="+mj-cs"/>
              </a:rPr>
              <a:t>Les résultats des processus </a:t>
            </a:r>
          </a:p>
          <a:p>
            <a:r>
              <a:rPr lang="fr-BE" sz="3200" b="1" dirty="0">
                <a:solidFill>
                  <a:schemeClr val="accent1"/>
                </a:solidFill>
                <a:latin typeface="+mj-lt"/>
                <a:ea typeface="+mj-ea"/>
                <a:cs typeface="+mj-cs"/>
              </a:rPr>
              <a:t>mis en </a:t>
            </a:r>
            <a:r>
              <a:rPr lang="fr-BE" sz="3200" b="1" dirty="0" err="1">
                <a:solidFill>
                  <a:schemeClr val="accent1"/>
                </a:solidFill>
                <a:latin typeface="+mj-lt"/>
                <a:ea typeface="+mj-ea"/>
                <a:cs typeface="+mj-cs"/>
              </a:rPr>
              <a:t>oeuvre</a:t>
            </a:r>
            <a:endParaRPr lang="fr-BE" sz="3200" b="1" dirty="0">
              <a:solidFill>
                <a:schemeClr val="accent1"/>
              </a:solidFill>
              <a:latin typeface="+mj-lt"/>
              <a:ea typeface="+mj-ea"/>
              <a:cs typeface="+mj-cs"/>
            </a:endParaRPr>
          </a:p>
        </p:txBody>
      </p:sp>
      <p:pic>
        <p:nvPicPr>
          <p:cNvPr id="3" name="Image 2">
            <a:extLst>
              <a:ext uri="{FF2B5EF4-FFF2-40B4-BE49-F238E27FC236}">
                <a16:creationId xmlns:a16="http://schemas.microsoft.com/office/drawing/2014/main" id="{C337A7C5-56A2-22AB-3866-6C1FDC50C471}"/>
              </a:ext>
            </a:extLst>
          </p:cNvPr>
          <p:cNvPicPr>
            <a:picLocks noChangeAspect="1"/>
          </p:cNvPicPr>
          <p:nvPr/>
        </p:nvPicPr>
        <p:blipFill>
          <a:blip r:embed="rId2"/>
          <a:stretch>
            <a:fillRect/>
          </a:stretch>
        </p:blipFill>
        <p:spPr>
          <a:xfrm>
            <a:off x="5070764" y="2502360"/>
            <a:ext cx="3410899" cy="3413368"/>
          </a:xfrm>
          <a:prstGeom prst="rect">
            <a:avLst/>
          </a:prstGeom>
        </p:spPr>
      </p:pic>
    </p:spTree>
    <p:extLst>
      <p:ext uri="{BB962C8B-B14F-4D97-AF65-F5344CB8AC3E}">
        <p14:creationId xmlns:p14="http://schemas.microsoft.com/office/powerpoint/2010/main" val="313479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6"/>
          <p:cNvSpPr txBox="1">
            <a:spLocks noGrp="1"/>
          </p:cNvSpPr>
          <p:nvPr>
            <p:ph type="title"/>
          </p:nvPr>
        </p:nvSpPr>
        <p:spPr>
          <a:xfrm>
            <a:off x="677334" y="609600"/>
            <a:ext cx="7480215" cy="849745"/>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fr-BE" b="1" dirty="0"/>
              <a:t>Carte postale :162 avis recueillis</a:t>
            </a:r>
            <a:br>
              <a:rPr lang="fr-BE" b="1" dirty="0"/>
            </a:br>
            <a:endParaRPr dirty="0"/>
          </a:p>
        </p:txBody>
      </p:sp>
      <p:pic>
        <p:nvPicPr>
          <p:cNvPr id="347" name="Google Shape;347;p16"/>
          <p:cNvPicPr preferRelativeResize="0">
            <a:picLocks noGrp="1"/>
          </p:cNvPicPr>
          <p:nvPr>
            <p:ph type="body" idx="1"/>
          </p:nvPr>
        </p:nvPicPr>
        <p:blipFill rotWithShape="1">
          <a:blip r:embed="rId3">
            <a:alphaModFix/>
          </a:blip>
          <a:srcRect/>
          <a:stretch/>
        </p:blipFill>
        <p:spPr>
          <a:xfrm>
            <a:off x="1031916" y="1498600"/>
            <a:ext cx="9119713" cy="41101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3" name="Google Shape;353;p17"/>
          <p:cNvPicPr preferRelativeResize="0">
            <a:picLocks noGrp="1"/>
          </p:cNvPicPr>
          <p:nvPr>
            <p:ph type="body" idx="1"/>
          </p:nvPr>
        </p:nvPicPr>
        <p:blipFill rotWithShape="1">
          <a:blip r:embed="rId3">
            <a:alphaModFix/>
          </a:blip>
          <a:srcRect/>
          <a:stretch/>
        </p:blipFill>
        <p:spPr>
          <a:xfrm>
            <a:off x="-535710" y="0"/>
            <a:ext cx="12727710" cy="6858000"/>
          </a:xfrm>
          <a:prstGeom prst="rect">
            <a:avLst/>
          </a:prstGeom>
          <a:noFill/>
          <a:ln>
            <a:noFill/>
          </a:ln>
        </p:spPr>
      </p:pic>
      <p:pic>
        <p:nvPicPr>
          <p:cNvPr id="354" name="Google Shape;354;p17"/>
          <p:cNvPicPr preferRelativeResize="0"/>
          <p:nvPr/>
        </p:nvPicPr>
        <p:blipFill rotWithShape="1">
          <a:blip r:embed="rId4">
            <a:alphaModFix/>
          </a:blip>
          <a:srcRect/>
          <a:stretch/>
        </p:blipFill>
        <p:spPr>
          <a:xfrm>
            <a:off x="10935855" y="5803646"/>
            <a:ext cx="969816" cy="97051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8C5F7B-FAF0-FC9C-BD33-EB16390E29F5}"/>
              </a:ext>
            </a:extLst>
          </p:cNvPr>
          <p:cNvSpPr txBox="1">
            <a:spLocks/>
          </p:cNvSpPr>
          <p:nvPr/>
        </p:nvSpPr>
        <p:spPr>
          <a:xfrm>
            <a:off x="677333" y="609600"/>
            <a:ext cx="9242521" cy="914400"/>
          </a:xfrm>
          <a:prstGeom prst="rect">
            <a:avLst/>
          </a:prstGeom>
        </p:spPr>
        <p:txBody>
          <a:bodyPr>
            <a:normAutofit fontScale="6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dirty="0"/>
              <a:t>Assemblée d’acteurs : résultats en terme de diagnostic</a:t>
            </a:r>
          </a:p>
          <a:p>
            <a:br>
              <a:rPr lang="fr-BE" dirty="0"/>
            </a:br>
            <a:endParaRPr lang="fr-BE" dirty="0"/>
          </a:p>
        </p:txBody>
      </p:sp>
      <p:pic>
        <p:nvPicPr>
          <p:cNvPr id="4" name="Image 3">
            <a:extLst>
              <a:ext uri="{FF2B5EF4-FFF2-40B4-BE49-F238E27FC236}">
                <a16:creationId xmlns:a16="http://schemas.microsoft.com/office/drawing/2014/main" id="{D9715B4B-1974-8B35-79DC-F602B612D058}"/>
              </a:ext>
            </a:extLst>
          </p:cNvPr>
          <p:cNvPicPr>
            <a:picLocks noChangeAspect="1"/>
          </p:cNvPicPr>
          <p:nvPr/>
        </p:nvPicPr>
        <p:blipFill>
          <a:blip r:embed="rId2"/>
          <a:stretch>
            <a:fillRect/>
          </a:stretch>
        </p:blipFill>
        <p:spPr>
          <a:xfrm>
            <a:off x="1257798" y="873937"/>
            <a:ext cx="8458855" cy="5984063"/>
          </a:xfrm>
          <a:prstGeom prst="rect">
            <a:avLst/>
          </a:prstGeom>
        </p:spPr>
      </p:pic>
    </p:spTree>
    <p:extLst>
      <p:ext uri="{BB962C8B-B14F-4D97-AF65-F5344CB8AC3E}">
        <p14:creationId xmlns:p14="http://schemas.microsoft.com/office/powerpoint/2010/main" val="2464765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475902" cy="892583"/>
          </a:xfrm>
        </p:spPr>
        <p:txBody>
          <a:bodyPr>
            <a:normAutofit fontScale="90000"/>
          </a:bodyPr>
          <a:lstStyle/>
          <a:p>
            <a:r>
              <a:rPr lang="fr-BE" dirty="0"/>
              <a:t>Rappel de l’esprit du décret et de la démarche attendue</a:t>
            </a:r>
            <a:br>
              <a:rPr lang="fr-BE" dirty="0"/>
            </a:br>
            <a:br>
              <a:rPr lang="fr-BE" dirty="0"/>
            </a:br>
            <a:r>
              <a:rPr lang="fr-BE" sz="3100" b="1" dirty="0">
                <a:solidFill>
                  <a:srgbClr val="C00000"/>
                </a:solidFill>
              </a:rPr>
              <a:t>L’esprit général du décret des centres culturels</a:t>
            </a:r>
          </a:p>
        </p:txBody>
      </p:sp>
      <p:sp>
        <p:nvSpPr>
          <p:cNvPr id="3" name="Espace réservé du contenu 2"/>
          <p:cNvSpPr>
            <a:spLocks noGrp="1"/>
          </p:cNvSpPr>
          <p:nvPr>
            <p:ph idx="1"/>
          </p:nvPr>
        </p:nvSpPr>
        <p:spPr>
          <a:xfrm>
            <a:off x="677334" y="2586181"/>
            <a:ext cx="8596668" cy="3455181"/>
          </a:xfrm>
        </p:spPr>
        <p:txBody>
          <a:bodyPr/>
          <a:lstStyle/>
          <a:p>
            <a:r>
              <a:rPr lang="fr-BE" dirty="0"/>
              <a:t>Le  décret centre son attention sur l’action culturelle.</a:t>
            </a:r>
          </a:p>
          <a:p>
            <a:r>
              <a:rPr lang="fr-BE" dirty="0"/>
              <a:t>L’action culturelle est conçue comme l’action permettant l’exercice du droit à la culture pour tous</a:t>
            </a:r>
          </a:p>
          <a:p>
            <a:r>
              <a:rPr lang="fr-BE" dirty="0"/>
              <a:t>Le Centre culturel devient l’outil de développement de cette action.</a:t>
            </a:r>
          </a:p>
        </p:txBody>
      </p:sp>
      <p:sp>
        <p:nvSpPr>
          <p:cNvPr id="5" name="ZoneTexte 4">
            <a:extLst>
              <a:ext uri="{FF2B5EF4-FFF2-40B4-BE49-F238E27FC236}">
                <a16:creationId xmlns:a16="http://schemas.microsoft.com/office/drawing/2014/main" id="{25985CCA-C01F-84E6-F01B-AD13EE5F80C4}"/>
              </a:ext>
            </a:extLst>
          </p:cNvPr>
          <p:cNvSpPr txBox="1"/>
          <p:nvPr/>
        </p:nvSpPr>
        <p:spPr>
          <a:xfrm>
            <a:off x="2115127" y="4299581"/>
            <a:ext cx="6567055" cy="523220"/>
          </a:xfrm>
          <a:prstGeom prst="rect">
            <a:avLst/>
          </a:prstGeom>
          <a:noFill/>
        </p:spPr>
        <p:txBody>
          <a:bodyPr wrap="square">
            <a:spAutoFit/>
          </a:bodyPr>
          <a:lstStyle/>
          <a:p>
            <a:r>
              <a:rPr lang="fr-BE" sz="2800" b="1" dirty="0">
                <a:solidFill>
                  <a:srgbClr val="C00000"/>
                </a:solidFill>
              </a:rPr>
              <a:t>Les trois fonctions de base du C.C.</a:t>
            </a:r>
            <a:endParaRPr lang="fr-BE" sz="2800" dirty="0"/>
          </a:p>
        </p:txBody>
      </p:sp>
      <p:sp>
        <p:nvSpPr>
          <p:cNvPr id="7" name="ZoneTexte 6">
            <a:extLst>
              <a:ext uri="{FF2B5EF4-FFF2-40B4-BE49-F238E27FC236}">
                <a16:creationId xmlns:a16="http://schemas.microsoft.com/office/drawing/2014/main" id="{63099ED7-FEE6-7947-DE65-B9FC92828EE9}"/>
              </a:ext>
            </a:extLst>
          </p:cNvPr>
          <p:cNvSpPr txBox="1"/>
          <p:nvPr/>
        </p:nvSpPr>
        <p:spPr>
          <a:xfrm>
            <a:off x="1958109" y="4918516"/>
            <a:ext cx="6153503" cy="1200329"/>
          </a:xfrm>
          <a:prstGeom prst="rect">
            <a:avLst/>
          </a:prstGeom>
          <a:noFill/>
        </p:spPr>
        <p:txBody>
          <a:bodyPr wrap="square">
            <a:spAutoFit/>
          </a:bodyPr>
          <a:lstStyle/>
          <a:p>
            <a:pPr algn="ctr"/>
            <a:r>
              <a:rPr lang="fr-BE" sz="2400" dirty="0"/>
              <a:t>Réfléchir</a:t>
            </a:r>
          </a:p>
          <a:p>
            <a:pPr algn="ctr"/>
            <a:r>
              <a:rPr lang="fr-BE" sz="2400" dirty="0"/>
              <a:t>Mobiliser</a:t>
            </a:r>
          </a:p>
          <a:p>
            <a:pPr algn="ctr"/>
            <a:r>
              <a:rPr lang="fr-BE" sz="2400" dirty="0"/>
              <a:t>Agir</a:t>
            </a:r>
          </a:p>
        </p:txBody>
      </p:sp>
    </p:spTree>
    <p:extLst>
      <p:ext uri="{BB962C8B-B14F-4D97-AF65-F5344CB8AC3E}">
        <p14:creationId xmlns:p14="http://schemas.microsoft.com/office/powerpoint/2010/main" val="3431523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5"/>
          <p:cNvSpPr txBox="1">
            <a:spLocks noGrp="1"/>
          </p:cNvSpPr>
          <p:nvPr>
            <p:ph type="title"/>
          </p:nvPr>
        </p:nvSpPr>
        <p:spPr>
          <a:xfrm>
            <a:off x="279175" y="415925"/>
            <a:ext cx="8596800" cy="6390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fr-BE"/>
              <a:t>Les enjeux consolidés</a:t>
            </a:r>
            <a:endParaRPr/>
          </a:p>
        </p:txBody>
      </p:sp>
      <p:pic>
        <p:nvPicPr>
          <p:cNvPr id="220" name="Google Shape;220;p5"/>
          <p:cNvPicPr preferRelativeResize="0"/>
          <p:nvPr/>
        </p:nvPicPr>
        <p:blipFill rotWithShape="1">
          <a:blip r:embed="rId3">
            <a:alphaModFix/>
          </a:blip>
          <a:srcRect l="2234" t="12449" r="1869" b="13885"/>
          <a:stretch/>
        </p:blipFill>
        <p:spPr>
          <a:xfrm>
            <a:off x="0" y="1193500"/>
            <a:ext cx="12192000" cy="5664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71F14D9-8DC1-527B-8C2E-800F95AE2D6E}"/>
              </a:ext>
            </a:extLst>
          </p:cNvPr>
          <p:cNvSpPr txBox="1"/>
          <p:nvPr/>
        </p:nvSpPr>
        <p:spPr>
          <a:xfrm>
            <a:off x="738909" y="508000"/>
            <a:ext cx="8218054" cy="430887"/>
          </a:xfrm>
          <a:prstGeom prst="rect">
            <a:avLst/>
          </a:prstGeom>
          <a:noFill/>
        </p:spPr>
        <p:txBody>
          <a:bodyPr wrap="square">
            <a:spAutoFit/>
          </a:bodyPr>
          <a:lstStyle/>
          <a:p>
            <a:r>
              <a:rPr lang="fr-BE" sz="2200" dirty="0">
                <a:solidFill>
                  <a:schemeClr val="accent1"/>
                </a:solidFill>
                <a:latin typeface="+mj-lt"/>
                <a:ea typeface="+mj-ea"/>
                <a:cs typeface="+mj-cs"/>
              </a:rPr>
              <a:t>Le squelette de notre future action culturelle</a:t>
            </a:r>
          </a:p>
        </p:txBody>
      </p:sp>
      <p:pic>
        <p:nvPicPr>
          <p:cNvPr id="4" name="Google Shape;416;g1d0fc6f2551_0_37">
            <a:extLst>
              <a:ext uri="{FF2B5EF4-FFF2-40B4-BE49-F238E27FC236}">
                <a16:creationId xmlns:a16="http://schemas.microsoft.com/office/drawing/2014/main" id="{BFF79C70-D4F7-CCEE-27CA-D33814C9E353}"/>
              </a:ext>
            </a:extLst>
          </p:cNvPr>
          <p:cNvPicPr preferRelativeResize="0"/>
          <p:nvPr/>
        </p:nvPicPr>
        <p:blipFill>
          <a:blip r:embed="rId2">
            <a:alphaModFix/>
          </a:blip>
          <a:stretch>
            <a:fillRect/>
          </a:stretch>
        </p:blipFill>
        <p:spPr>
          <a:xfrm>
            <a:off x="462700" y="839825"/>
            <a:ext cx="11225175" cy="6018174"/>
          </a:xfrm>
          <a:prstGeom prst="rect">
            <a:avLst/>
          </a:prstGeom>
          <a:noFill/>
          <a:ln>
            <a:noFill/>
          </a:ln>
        </p:spPr>
      </p:pic>
    </p:spTree>
    <p:extLst>
      <p:ext uri="{BB962C8B-B14F-4D97-AF65-F5344CB8AC3E}">
        <p14:creationId xmlns:p14="http://schemas.microsoft.com/office/powerpoint/2010/main" val="2751120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9AD148-6754-E6C4-05BF-DF4E1BC2F569}"/>
              </a:ext>
            </a:extLst>
          </p:cNvPr>
          <p:cNvSpPr>
            <a:spLocks noGrp="1"/>
          </p:cNvSpPr>
          <p:nvPr>
            <p:ph type="title"/>
          </p:nvPr>
        </p:nvSpPr>
        <p:spPr/>
        <p:txBody>
          <a:bodyPr/>
          <a:lstStyle/>
          <a:p>
            <a:r>
              <a:rPr lang="fr-BE" dirty="0"/>
              <a:t>Méthodologie de la construction du projet d’action culturelle</a:t>
            </a:r>
          </a:p>
        </p:txBody>
      </p:sp>
      <p:sp>
        <p:nvSpPr>
          <p:cNvPr id="3" name="Espace réservé du contenu 2">
            <a:extLst>
              <a:ext uri="{FF2B5EF4-FFF2-40B4-BE49-F238E27FC236}">
                <a16:creationId xmlns:a16="http://schemas.microsoft.com/office/drawing/2014/main" id="{22484D2C-9757-45EB-F516-1CB5AACA0BFF}"/>
              </a:ext>
            </a:extLst>
          </p:cNvPr>
          <p:cNvSpPr>
            <a:spLocks noGrp="1"/>
          </p:cNvSpPr>
          <p:nvPr>
            <p:ph idx="1"/>
          </p:nvPr>
        </p:nvSpPr>
        <p:spPr/>
        <p:txBody>
          <a:bodyPr>
            <a:normAutofit/>
          </a:bodyPr>
          <a:lstStyle/>
          <a:p>
            <a:r>
              <a:rPr lang="fr-BE" dirty="0"/>
              <a:t>Sur base de </a:t>
            </a:r>
            <a:r>
              <a:rPr lang="fr-BE" b="1" dirty="0"/>
              <a:t>l’évaluation </a:t>
            </a:r>
            <a:r>
              <a:rPr lang="fr-BE" dirty="0"/>
              <a:t>de l’action; </a:t>
            </a:r>
          </a:p>
          <a:p>
            <a:r>
              <a:rPr lang="fr-BE" b="1" dirty="0"/>
              <a:t>Et</a:t>
            </a:r>
            <a:r>
              <a:rPr lang="fr-BE" dirty="0"/>
              <a:t> sur base </a:t>
            </a:r>
            <a:r>
              <a:rPr lang="fr-BE" b="1" dirty="0"/>
              <a:t>des enjeux </a:t>
            </a:r>
            <a:r>
              <a:rPr lang="fr-BE" dirty="0"/>
              <a:t>et de la structure </a:t>
            </a:r>
            <a:r>
              <a:rPr lang="fr-BE" b="1" dirty="0"/>
              <a:t>des axes de développement;</a:t>
            </a:r>
          </a:p>
          <a:p>
            <a:r>
              <a:rPr lang="fr-BE" b="1" dirty="0"/>
              <a:t>Et </a:t>
            </a:r>
            <a:r>
              <a:rPr lang="fr-BE" dirty="0"/>
              <a:t>au départ des </a:t>
            </a:r>
            <a:r>
              <a:rPr lang="fr-BE" b="1" dirty="0"/>
              <a:t>constellations</a:t>
            </a:r>
            <a:r>
              <a:rPr lang="fr-BE" dirty="0"/>
              <a:t> proposées par l’Assemblée d’acteurs</a:t>
            </a:r>
          </a:p>
          <a:p>
            <a:endParaRPr lang="fr-BE" dirty="0"/>
          </a:p>
          <a:p>
            <a:r>
              <a:rPr lang="fr-BE" dirty="0"/>
              <a:t>L’équipe a construit </a:t>
            </a:r>
            <a:r>
              <a:rPr lang="fr-BE" b="1" dirty="0"/>
              <a:t>son programme d’action </a:t>
            </a:r>
            <a:r>
              <a:rPr lang="fr-BE" dirty="0"/>
              <a:t>pour 2025-2030, en concertation étroite avec le conseil d’orientation (entre février et fin avril)</a:t>
            </a:r>
          </a:p>
          <a:p>
            <a:endParaRPr lang="fr-BE" dirty="0"/>
          </a:p>
          <a:p>
            <a:pPr marL="0" indent="0">
              <a:buNone/>
            </a:pPr>
            <a:r>
              <a:rPr lang="fr-BE" dirty="0"/>
              <a:t>	</a:t>
            </a:r>
          </a:p>
        </p:txBody>
      </p:sp>
    </p:spTree>
    <p:extLst>
      <p:ext uri="{BB962C8B-B14F-4D97-AF65-F5344CB8AC3E}">
        <p14:creationId xmlns:p14="http://schemas.microsoft.com/office/powerpoint/2010/main" val="3155641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e 5">
            <a:extLst>
              <a:ext uri="{FF2B5EF4-FFF2-40B4-BE49-F238E27FC236}">
                <a16:creationId xmlns:a16="http://schemas.microsoft.com/office/drawing/2014/main" id="{95122E29-561E-0AEA-44D1-D4A788BE2141}"/>
              </a:ext>
            </a:extLst>
          </p:cNvPr>
          <p:cNvGraphicFramePr/>
          <p:nvPr/>
        </p:nvGraphicFramePr>
        <p:xfrm>
          <a:off x="1110344" y="653144"/>
          <a:ext cx="8205106" cy="5485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lèche : pentagone 6">
            <a:extLst>
              <a:ext uri="{FF2B5EF4-FFF2-40B4-BE49-F238E27FC236}">
                <a16:creationId xmlns:a16="http://schemas.microsoft.com/office/drawing/2014/main" id="{093B6072-635A-AEFB-28FB-AE3BBC448504}"/>
              </a:ext>
            </a:extLst>
          </p:cNvPr>
          <p:cNvSpPr/>
          <p:nvPr/>
        </p:nvSpPr>
        <p:spPr>
          <a:xfrm rot="20335773">
            <a:off x="268578" y="3579070"/>
            <a:ext cx="2419491" cy="141938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Equipe et conseil d’orientation </a:t>
            </a:r>
          </a:p>
        </p:txBody>
      </p:sp>
      <p:sp>
        <p:nvSpPr>
          <p:cNvPr id="9" name="Flèche : pentagone 8">
            <a:extLst>
              <a:ext uri="{FF2B5EF4-FFF2-40B4-BE49-F238E27FC236}">
                <a16:creationId xmlns:a16="http://schemas.microsoft.com/office/drawing/2014/main" id="{902332D3-CBCE-16BE-7F5F-B30BE2AE7D55}"/>
              </a:ext>
            </a:extLst>
          </p:cNvPr>
          <p:cNvSpPr/>
          <p:nvPr/>
        </p:nvSpPr>
        <p:spPr>
          <a:xfrm rot="9187206" flipV="1">
            <a:off x="7521581" y="1275113"/>
            <a:ext cx="2248161" cy="1158996"/>
          </a:xfrm>
          <a:prstGeom prst="homePlate">
            <a:avLst>
              <a:gd name="adj" fmla="val 3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Assemblée d’acteurs</a:t>
            </a:r>
          </a:p>
        </p:txBody>
      </p:sp>
      <p:sp>
        <p:nvSpPr>
          <p:cNvPr id="10" name="Flèche : pentagone 9">
            <a:extLst>
              <a:ext uri="{FF2B5EF4-FFF2-40B4-BE49-F238E27FC236}">
                <a16:creationId xmlns:a16="http://schemas.microsoft.com/office/drawing/2014/main" id="{C9923B48-231F-4641-6AB7-9B57DDF07525}"/>
              </a:ext>
            </a:extLst>
          </p:cNvPr>
          <p:cNvSpPr/>
          <p:nvPr/>
        </p:nvSpPr>
        <p:spPr>
          <a:xfrm rot="12187086" flipV="1">
            <a:off x="6923827" y="5405779"/>
            <a:ext cx="2498241" cy="81704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Déclaration de Fribourg</a:t>
            </a:r>
          </a:p>
        </p:txBody>
      </p:sp>
      <p:sp>
        <p:nvSpPr>
          <p:cNvPr id="11" name="Bulle narrative : ronde 10">
            <a:extLst>
              <a:ext uri="{FF2B5EF4-FFF2-40B4-BE49-F238E27FC236}">
                <a16:creationId xmlns:a16="http://schemas.microsoft.com/office/drawing/2014/main" id="{2AB1F0FB-E780-3FF1-8A7C-DAF12DD6ABA7}"/>
              </a:ext>
            </a:extLst>
          </p:cNvPr>
          <p:cNvSpPr/>
          <p:nvPr/>
        </p:nvSpPr>
        <p:spPr>
          <a:xfrm>
            <a:off x="88575" y="313677"/>
            <a:ext cx="2734007" cy="1577504"/>
          </a:xfrm>
          <a:prstGeom prst="wedgeEllipseCallout">
            <a:avLst>
              <a:gd name="adj1" fmla="val 60417"/>
              <a:gd name="adj2" fmla="val 50506"/>
            </a:avLst>
          </a:prstGeom>
          <a:solidFill>
            <a:srgbClr val="7AD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t>Recommandations et remarques de l’inspection de la FWB</a:t>
            </a:r>
          </a:p>
        </p:txBody>
      </p:sp>
      <p:sp>
        <p:nvSpPr>
          <p:cNvPr id="12" name="Ellipse 11">
            <a:extLst>
              <a:ext uri="{FF2B5EF4-FFF2-40B4-BE49-F238E27FC236}">
                <a16:creationId xmlns:a16="http://schemas.microsoft.com/office/drawing/2014/main" id="{1DAB955A-0151-BC04-B223-E5ED38D3B6C2}"/>
              </a:ext>
            </a:extLst>
          </p:cNvPr>
          <p:cNvSpPr/>
          <p:nvPr/>
        </p:nvSpPr>
        <p:spPr>
          <a:xfrm>
            <a:off x="4343398" y="3049428"/>
            <a:ext cx="1845129" cy="983729"/>
          </a:xfrm>
          <a:prstGeom prst="ellipse">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rgbClr val="0033CC"/>
                </a:solidFill>
              </a:rPr>
              <a:t>Action culturelle</a:t>
            </a:r>
          </a:p>
        </p:txBody>
      </p:sp>
    </p:spTree>
    <p:extLst>
      <p:ext uri="{BB962C8B-B14F-4D97-AF65-F5344CB8AC3E}">
        <p14:creationId xmlns:p14="http://schemas.microsoft.com/office/powerpoint/2010/main" val="2800377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15B076C-ACF7-2759-E13E-6C09C85446A4}"/>
              </a:ext>
            </a:extLst>
          </p:cNvPr>
          <p:cNvPicPr>
            <a:picLocks noChangeAspect="1"/>
          </p:cNvPicPr>
          <p:nvPr/>
        </p:nvPicPr>
        <p:blipFill>
          <a:blip r:embed="rId2"/>
          <a:stretch>
            <a:fillRect/>
          </a:stretch>
        </p:blipFill>
        <p:spPr>
          <a:xfrm>
            <a:off x="648843" y="65314"/>
            <a:ext cx="6690850" cy="6858000"/>
          </a:xfrm>
          <a:prstGeom prst="rect">
            <a:avLst/>
          </a:prstGeom>
        </p:spPr>
      </p:pic>
      <p:sp>
        <p:nvSpPr>
          <p:cNvPr id="14" name="ZoneTexte 13">
            <a:extLst>
              <a:ext uri="{FF2B5EF4-FFF2-40B4-BE49-F238E27FC236}">
                <a16:creationId xmlns:a16="http://schemas.microsoft.com/office/drawing/2014/main" id="{6BC016D9-A4CA-2F08-D854-413C673BE3EC}"/>
              </a:ext>
            </a:extLst>
          </p:cNvPr>
          <p:cNvSpPr txBox="1"/>
          <p:nvPr/>
        </p:nvSpPr>
        <p:spPr>
          <a:xfrm>
            <a:off x="7563853" y="2653393"/>
            <a:ext cx="3343633" cy="830997"/>
          </a:xfrm>
          <a:prstGeom prst="rect">
            <a:avLst/>
          </a:prstGeom>
          <a:noFill/>
        </p:spPr>
        <p:txBody>
          <a:bodyPr wrap="square" rtlCol="0">
            <a:spAutoFit/>
          </a:bodyPr>
          <a:lstStyle/>
          <a:p>
            <a:r>
              <a:rPr lang="fr-BE" sz="2400" b="1" dirty="0">
                <a:solidFill>
                  <a:schemeClr val="accent1">
                    <a:lumMod val="75000"/>
                  </a:schemeClr>
                </a:solidFill>
              </a:rPr>
              <a:t>Enjeux et </a:t>
            </a:r>
          </a:p>
          <a:p>
            <a:r>
              <a:rPr lang="fr-BE" sz="2400" b="1" dirty="0">
                <a:solidFill>
                  <a:schemeClr val="accent1">
                    <a:lumMod val="75000"/>
                  </a:schemeClr>
                </a:solidFill>
              </a:rPr>
              <a:t>objectifs généraux</a:t>
            </a:r>
          </a:p>
        </p:txBody>
      </p:sp>
    </p:spTree>
    <p:extLst>
      <p:ext uri="{BB962C8B-B14F-4D97-AF65-F5344CB8AC3E}">
        <p14:creationId xmlns:p14="http://schemas.microsoft.com/office/powerpoint/2010/main" val="1731909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FBEB29-FC1F-0369-BFDB-B7F4B7920266}"/>
              </a:ext>
            </a:extLst>
          </p:cNvPr>
          <p:cNvSpPr>
            <a:spLocks noGrp="1"/>
          </p:cNvSpPr>
          <p:nvPr>
            <p:ph type="title"/>
          </p:nvPr>
        </p:nvSpPr>
        <p:spPr/>
        <p:txBody>
          <a:bodyPr>
            <a:normAutofit fontScale="90000"/>
          </a:bodyPr>
          <a:lstStyle/>
          <a:p>
            <a:r>
              <a:rPr lang="fr-BE" dirty="0"/>
              <a:t>Structuration de l’action culturelle:</a:t>
            </a:r>
            <a:br>
              <a:rPr lang="fr-BE" dirty="0"/>
            </a:br>
            <a:br>
              <a:rPr lang="fr-BE" dirty="0"/>
            </a:br>
            <a:r>
              <a:rPr lang="fr-BE"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Notre préoccupation essentielle est maintenant de voir dans quelle mesure, et comment notre action culturelle sera efficace pour contribuer aux objectifs stratégiques identifiés et ainsi à la mise en œuvre de la vision.</a:t>
            </a:r>
            <a:br>
              <a:rPr lang="fr-BE"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fr-BE"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Nous avons choisi de structurer l’action culturelle en trois niveaux:</a:t>
            </a:r>
            <a:endParaRPr lang="fr-BE" sz="2200" dirty="0">
              <a:solidFill>
                <a:schemeClr val="tx1"/>
              </a:solidFill>
            </a:endParaRPr>
          </a:p>
        </p:txBody>
      </p:sp>
      <p:sp>
        <p:nvSpPr>
          <p:cNvPr id="3" name="ZoneTexte 2">
            <a:extLst>
              <a:ext uri="{FF2B5EF4-FFF2-40B4-BE49-F238E27FC236}">
                <a16:creationId xmlns:a16="http://schemas.microsoft.com/office/drawing/2014/main" id="{94D70D63-49BB-DCF0-4600-969CFF35820E}"/>
              </a:ext>
            </a:extLst>
          </p:cNvPr>
          <p:cNvSpPr txBox="1"/>
          <p:nvPr/>
        </p:nvSpPr>
        <p:spPr>
          <a:xfrm>
            <a:off x="677334" y="3216442"/>
            <a:ext cx="8290203" cy="3416320"/>
          </a:xfrm>
          <a:prstGeom prst="rect">
            <a:avLst/>
          </a:prstGeom>
          <a:noFill/>
        </p:spPr>
        <p:txBody>
          <a:bodyPr wrap="square" rtlCol="0">
            <a:spAutoFit/>
          </a:bodyPr>
          <a:lstStyle/>
          <a:p>
            <a:r>
              <a:rPr lang="fr-BE" b="1" dirty="0"/>
              <a:t>Niveau structurel :</a:t>
            </a:r>
          </a:p>
          <a:p>
            <a:r>
              <a:rPr lang="fr-BE" dirty="0"/>
              <a:t>Tout ce qui permet d’asseoir le fonctionnement de la structure</a:t>
            </a:r>
          </a:p>
          <a:p>
            <a:endParaRPr lang="fr-BE" dirty="0"/>
          </a:p>
          <a:p>
            <a:endParaRPr lang="fr-BE" dirty="0"/>
          </a:p>
          <a:p>
            <a:r>
              <a:rPr lang="fr-BE" b="1" dirty="0"/>
              <a:t>Niveau transversal:</a:t>
            </a:r>
          </a:p>
          <a:p>
            <a:r>
              <a:rPr lang="fr-BE" dirty="0"/>
              <a:t>Les spécificités d’Ecrin qui traversent et renforcent l’action culturelle</a:t>
            </a:r>
          </a:p>
          <a:p>
            <a:endParaRPr lang="fr-BE" dirty="0"/>
          </a:p>
          <a:p>
            <a:endParaRPr lang="fr-BE" dirty="0"/>
          </a:p>
          <a:p>
            <a:r>
              <a:rPr lang="fr-BE" b="1" dirty="0"/>
              <a:t>Les constellations :</a:t>
            </a:r>
          </a:p>
          <a:p>
            <a:r>
              <a:rPr lang="fr-BE" dirty="0"/>
              <a:t>Les maxi-projets coconstruits avec l’assemblée d’acteurs et le conseil d’orientation </a:t>
            </a:r>
          </a:p>
          <a:p>
            <a:endParaRPr lang="fr-BE" dirty="0"/>
          </a:p>
        </p:txBody>
      </p:sp>
    </p:spTree>
    <p:extLst>
      <p:ext uri="{BB962C8B-B14F-4D97-AF65-F5344CB8AC3E}">
        <p14:creationId xmlns:p14="http://schemas.microsoft.com/office/powerpoint/2010/main" val="4194787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9063B0-14AB-ED7A-BB2B-5FD208D6F59B}"/>
              </a:ext>
            </a:extLst>
          </p:cNvPr>
          <p:cNvPicPr>
            <a:picLocks noChangeAspect="1"/>
          </p:cNvPicPr>
          <p:nvPr/>
        </p:nvPicPr>
        <p:blipFill>
          <a:blip r:embed="rId2"/>
          <a:stretch>
            <a:fillRect/>
          </a:stretch>
        </p:blipFill>
        <p:spPr>
          <a:xfrm>
            <a:off x="726621" y="41265"/>
            <a:ext cx="9581842" cy="6775469"/>
          </a:xfrm>
          <a:prstGeom prst="rect">
            <a:avLst/>
          </a:prstGeom>
        </p:spPr>
      </p:pic>
    </p:spTree>
    <p:extLst>
      <p:ext uri="{BB962C8B-B14F-4D97-AF65-F5344CB8AC3E}">
        <p14:creationId xmlns:p14="http://schemas.microsoft.com/office/powerpoint/2010/main" val="3795071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1F0E36-D693-6297-78C9-128B0A90BA5F}"/>
              </a:ext>
            </a:extLst>
          </p:cNvPr>
          <p:cNvSpPr>
            <a:spLocks noGrp="1"/>
          </p:cNvSpPr>
          <p:nvPr>
            <p:ph type="title"/>
          </p:nvPr>
        </p:nvSpPr>
        <p:spPr/>
        <p:txBody>
          <a:bodyPr/>
          <a:lstStyle/>
          <a:p>
            <a:r>
              <a:rPr lang="fr-BE" dirty="0"/>
              <a:t>Le niveau structurel </a:t>
            </a:r>
          </a:p>
        </p:txBody>
      </p:sp>
      <p:sp>
        <p:nvSpPr>
          <p:cNvPr id="3" name="ZoneTexte 2">
            <a:extLst>
              <a:ext uri="{FF2B5EF4-FFF2-40B4-BE49-F238E27FC236}">
                <a16:creationId xmlns:a16="http://schemas.microsoft.com/office/drawing/2014/main" id="{739FB74B-FC39-67A6-21A1-69B4626C98D1}"/>
              </a:ext>
            </a:extLst>
          </p:cNvPr>
          <p:cNvSpPr txBox="1"/>
          <p:nvPr/>
        </p:nvSpPr>
        <p:spPr>
          <a:xfrm>
            <a:off x="601579" y="1820779"/>
            <a:ext cx="8895347" cy="4347472"/>
          </a:xfrm>
          <a:prstGeom prst="rect">
            <a:avLst/>
          </a:prstGeom>
          <a:noFill/>
        </p:spPr>
        <p:txBody>
          <a:bodyPr wrap="square" rtlCol="0">
            <a:spAutoFit/>
          </a:bodyPr>
          <a:lstStyle/>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Une des conditions nécessaires au déploiement du projet d’action culturelle est que la stratégie soit soutenue par la structure porteuse de manière efficace en terme d’organisation, de moyens financiers, humains, d’infrastructures et de communication.</a:t>
            </a:r>
          </a:p>
          <a:p>
            <a:pPr>
              <a:lnSpc>
                <a:spcPct val="107000"/>
              </a:lnSpc>
              <a:spcAft>
                <a:spcPts val="800"/>
              </a:spcAft>
            </a:pPr>
            <a:r>
              <a:rPr lang="fr-BE" dirty="0">
                <a:latin typeface="Calibri" panose="020F0502020204030204" pitchFamily="34" charset="0"/>
                <a:ea typeface="Calibri" panose="020F0502020204030204" pitchFamily="34" charset="0"/>
                <a:cs typeface="Times New Roman" panose="02020603050405020304" pitchFamily="18" charset="0"/>
              </a:rPr>
              <a:t>Nous avons identifié </a:t>
            </a:r>
            <a:r>
              <a:rPr lang="fr-BE" b="1" dirty="0">
                <a:latin typeface="Calibri" panose="020F0502020204030204" pitchFamily="34" charset="0"/>
                <a:ea typeface="Calibri" panose="020F0502020204030204" pitchFamily="34" charset="0"/>
                <a:cs typeface="Times New Roman" panose="02020603050405020304" pitchFamily="18" charset="0"/>
              </a:rPr>
              <a:t>5 niveaux d’action</a:t>
            </a:r>
            <a:r>
              <a:rPr lang="fr-BE" dirty="0">
                <a:latin typeface="Calibri" panose="020F0502020204030204" pitchFamily="34" charset="0"/>
                <a:ea typeface="Calibri" panose="020F0502020204030204" pitchFamily="34" charset="0"/>
                <a:cs typeface="Times New Roman" panose="02020603050405020304" pitchFamily="18" charset="0"/>
              </a:rPr>
              <a:t>:</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#1 Fédérer autour de l’action culturelle (CA – CO – Equipes – CEC )</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#2 Assurer une gestion saine des moyens du centre culturel (financiers – humains – infrastructures- techniques)</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#3 Renforcer l’efficience de la communication</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#4 Favoriser l’accessibilité à tous ( Offre – communication – accès – mobilité – lieux)</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#5 Assurer la permanence des processus de réflexion et d’évaluation et le lien avec les citoyens et le territoire </a:t>
            </a:r>
          </a:p>
          <a:p>
            <a:endParaRPr lang="fr-BE" dirty="0"/>
          </a:p>
        </p:txBody>
      </p:sp>
    </p:spTree>
    <p:extLst>
      <p:ext uri="{BB962C8B-B14F-4D97-AF65-F5344CB8AC3E}">
        <p14:creationId xmlns:p14="http://schemas.microsoft.com/office/powerpoint/2010/main" val="118776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076F81-2396-AB01-0F5A-4478B1E56A8D}"/>
              </a:ext>
            </a:extLst>
          </p:cNvPr>
          <p:cNvSpPr>
            <a:spLocks noGrp="1"/>
          </p:cNvSpPr>
          <p:nvPr>
            <p:ph type="title"/>
          </p:nvPr>
        </p:nvSpPr>
        <p:spPr/>
        <p:txBody>
          <a:bodyPr/>
          <a:lstStyle/>
          <a:p>
            <a:r>
              <a:rPr lang="fr-BE" dirty="0"/>
              <a:t>Le niveau transversal</a:t>
            </a:r>
          </a:p>
        </p:txBody>
      </p:sp>
      <p:sp>
        <p:nvSpPr>
          <p:cNvPr id="3" name="ZoneTexte 2">
            <a:extLst>
              <a:ext uri="{FF2B5EF4-FFF2-40B4-BE49-F238E27FC236}">
                <a16:creationId xmlns:a16="http://schemas.microsoft.com/office/drawing/2014/main" id="{3733DB94-8A22-FE17-95E3-AA987DB9043E}"/>
              </a:ext>
            </a:extLst>
          </p:cNvPr>
          <p:cNvSpPr txBox="1"/>
          <p:nvPr/>
        </p:nvSpPr>
        <p:spPr>
          <a:xfrm>
            <a:off x="986589" y="1930400"/>
            <a:ext cx="8229600" cy="3640997"/>
          </a:xfrm>
          <a:prstGeom prst="rect">
            <a:avLst/>
          </a:prstGeom>
          <a:noFill/>
        </p:spPr>
        <p:txBody>
          <a:bodyPr wrap="square" rtlCol="0">
            <a:spAutoFit/>
          </a:bodyPr>
          <a:lstStyle/>
          <a:p>
            <a:pPr>
              <a:lnSpc>
                <a:spcPct val="107000"/>
              </a:lnSpc>
              <a:spcAft>
                <a:spcPts val="800"/>
              </a:spcAft>
            </a:pPr>
            <a:r>
              <a:rPr lang="fr-BE" sz="2000" dirty="0">
                <a:effectLst/>
                <a:latin typeface="Calibri" panose="020F0502020204030204" pitchFamily="34" charset="0"/>
                <a:ea typeface="Calibri" panose="020F0502020204030204" pitchFamily="34" charset="0"/>
                <a:cs typeface="Times New Roman" panose="02020603050405020304" pitchFamily="18" charset="0"/>
              </a:rPr>
              <a:t>Les projets transversaux sont liés aux spécificités de notre association et permettent de renforcer l’action culturelle :</a:t>
            </a:r>
          </a:p>
          <a:p>
            <a:pPr>
              <a:lnSpc>
                <a:spcPct val="107000"/>
              </a:lnSpc>
              <a:spcAft>
                <a:spcPts val="800"/>
              </a:spcAft>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fr-BE" sz="2000" dirty="0">
                <a:effectLst/>
                <a:latin typeface="Calibri" panose="020F0502020204030204" pitchFamily="34" charset="0"/>
                <a:ea typeface="Calibri" panose="020F0502020204030204" pitchFamily="34" charset="0"/>
                <a:cs typeface="Times New Roman" panose="02020603050405020304" pitchFamily="18" charset="0"/>
              </a:rPr>
              <a:t>L’expertise indéniable d’Ecrin en matière de </a:t>
            </a:r>
            <a:r>
              <a:rPr lang="fr-BE" sz="2000" b="1" dirty="0">
                <a:effectLst/>
                <a:latin typeface="Calibri" panose="020F0502020204030204" pitchFamily="34" charset="0"/>
                <a:ea typeface="Calibri" panose="020F0502020204030204" pitchFamily="34" charset="0"/>
                <a:cs typeface="Times New Roman" panose="02020603050405020304" pitchFamily="18" charset="0"/>
              </a:rPr>
              <a:t>diffusion</a:t>
            </a:r>
            <a:r>
              <a:rPr lang="fr-BE" sz="2000" dirty="0">
                <a:effectLst/>
                <a:latin typeface="Calibri" panose="020F0502020204030204" pitchFamily="34" charset="0"/>
                <a:ea typeface="Calibri" panose="020F0502020204030204" pitchFamily="34" charset="0"/>
                <a:cs typeface="Times New Roman" panose="02020603050405020304" pitchFamily="18" charset="0"/>
              </a:rPr>
              <a:t> qui conduit aujourd’hui à la demande de reconnaissance de spécialisation en diffusion des arts de la scène</a:t>
            </a:r>
          </a:p>
          <a:p>
            <a:pPr lvl="0">
              <a:lnSpc>
                <a:spcPct val="107000"/>
              </a:lnSpc>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BE" sz="2000" dirty="0">
                <a:effectLst/>
                <a:latin typeface="Calibri" panose="020F0502020204030204" pitchFamily="34" charset="0"/>
                <a:ea typeface="Calibri" panose="020F0502020204030204" pitchFamily="34" charset="0"/>
                <a:cs typeface="Times New Roman" panose="02020603050405020304" pitchFamily="18" charset="0"/>
              </a:rPr>
              <a:t>La reconnaissance du centre d’expression et de créativité </a:t>
            </a:r>
            <a:r>
              <a:rPr lang="fr-BE" sz="2000" b="1" dirty="0">
                <a:effectLst/>
                <a:latin typeface="Calibri" panose="020F0502020204030204" pitchFamily="34" charset="0"/>
                <a:ea typeface="Calibri" panose="020F0502020204030204" pitchFamily="34" charset="0"/>
                <a:cs typeface="Times New Roman" panose="02020603050405020304" pitchFamily="18" charset="0"/>
              </a:rPr>
              <a:t>Terre-Franche</a:t>
            </a:r>
            <a:r>
              <a:rPr lang="fr-BE" sz="2000" dirty="0">
                <a:effectLst/>
                <a:latin typeface="Calibri" panose="020F0502020204030204" pitchFamily="34" charset="0"/>
                <a:ea typeface="Calibri" panose="020F0502020204030204" pitchFamily="34" charset="0"/>
                <a:cs typeface="Times New Roman" panose="02020603050405020304" pitchFamily="18" charset="0"/>
              </a:rPr>
              <a:t>, adossé au centre culturel.</a:t>
            </a:r>
          </a:p>
          <a:p>
            <a:endParaRPr lang="fr-BE" dirty="0"/>
          </a:p>
        </p:txBody>
      </p:sp>
    </p:spTree>
    <p:extLst>
      <p:ext uri="{BB962C8B-B14F-4D97-AF65-F5344CB8AC3E}">
        <p14:creationId xmlns:p14="http://schemas.microsoft.com/office/powerpoint/2010/main" val="237225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91DE4F-89AD-C13E-84A8-D59D4B882B28}"/>
              </a:ext>
            </a:extLst>
          </p:cNvPr>
          <p:cNvSpPr>
            <a:spLocks noGrp="1"/>
          </p:cNvSpPr>
          <p:nvPr>
            <p:ph type="title"/>
          </p:nvPr>
        </p:nvSpPr>
        <p:spPr/>
        <p:txBody>
          <a:bodyPr/>
          <a:lstStyle/>
          <a:p>
            <a:r>
              <a:rPr lang="fr-BE" dirty="0"/>
              <a:t>Les constellations </a:t>
            </a:r>
          </a:p>
        </p:txBody>
      </p:sp>
      <p:sp>
        <p:nvSpPr>
          <p:cNvPr id="3" name="Espace réservé du contenu 2">
            <a:extLst>
              <a:ext uri="{FF2B5EF4-FFF2-40B4-BE49-F238E27FC236}">
                <a16:creationId xmlns:a16="http://schemas.microsoft.com/office/drawing/2014/main" id="{61526CBB-1208-E6F4-7C13-0BF1071B1838}"/>
              </a:ext>
            </a:extLst>
          </p:cNvPr>
          <p:cNvSpPr>
            <a:spLocks noGrp="1"/>
          </p:cNvSpPr>
          <p:nvPr>
            <p:ph idx="1"/>
          </p:nvPr>
        </p:nvSpPr>
        <p:spPr>
          <a:xfrm>
            <a:off x="677334" y="1632857"/>
            <a:ext cx="8596668" cy="4833257"/>
          </a:xfrm>
        </p:spPr>
        <p:txBody>
          <a:bodyPr>
            <a:normAutofit lnSpcReduction="10000"/>
          </a:bodyPr>
          <a:lstStyle/>
          <a:p>
            <a:r>
              <a:rPr lang="fr-BE" dirty="0"/>
              <a:t>Au départ de 9 constellations imaginées lors de travaux de groupes de l’assemblée d’acteurs, l’équipe a réalisé un premier travail de sélection, en rassemblant les constellations avec des profils similaires pour réorganiser une structure sur base de 5 maxi-projets</a:t>
            </a:r>
          </a:p>
          <a:p>
            <a:r>
              <a:rPr lang="fr-BE" dirty="0"/>
              <a:t>Avec les conseil d’orientation, au travers d’une matinée de travail en sous-groupes, les contours et contenus des constellations ont été définis en portant attention aux objectifs généraux, aux attentes de la FWB, aux droits culturels, à l’articulation avec les spécificités et à la complémentarité des actions sur base d’une boîte à outils issue de l’assemblée d’acteurs et des idées des citoyens énoncées dans les cartes postales</a:t>
            </a:r>
          </a:p>
          <a:p>
            <a:r>
              <a:rPr lang="fr-BE" dirty="0"/>
              <a:t>L’équipe d’animation s’est réparti la première rédaction des fiches projets et une deuxième séance de travail avec le CO a permis d’arrêter les projets des constellations et à veiller à l’articulation générale avec les enjeux, la répartition dans le temps et sur le territoire.</a:t>
            </a:r>
          </a:p>
          <a:p>
            <a:r>
              <a:rPr lang="fr-BE" dirty="0"/>
              <a:t>Les fiches ont été rédigées, les schémas réalisés et le tout doit maintenant être mis en relation avec les moyens humains et budgétaires </a:t>
            </a:r>
          </a:p>
        </p:txBody>
      </p:sp>
    </p:spTree>
    <p:extLst>
      <p:ext uri="{BB962C8B-B14F-4D97-AF65-F5344CB8AC3E}">
        <p14:creationId xmlns:p14="http://schemas.microsoft.com/office/powerpoint/2010/main" val="2590160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b="1" dirty="0">
                <a:solidFill>
                  <a:srgbClr val="7030A0"/>
                </a:solidFill>
              </a:rPr>
              <a:t>La participation comme principe de base</a:t>
            </a:r>
          </a:p>
        </p:txBody>
      </p:sp>
      <p:sp>
        <p:nvSpPr>
          <p:cNvPr id="3" name="Espace réservé du contenu 2"/>
          <p:cNvSpPr>
            <a:spLocks noGrp="1"/>
          </p:cNvSpPr>
          <p:nvPr>
            <p:ph idx="1"/>
          </p:nvPr>
        </p:nvSpPr>
        <p:spPr>
          <a:xfrm>
            <a:off x="677333" y="1930401"/>
            <a:ext cx="8894369" cy="4110962"/>
          </a:xfrm>
        </p:spPr>
        <p:txBody>
          <a:bodyPr/>
          <a:lstStyle/>
          <a:p>
            <a:endParaRPr lang="fr-BE" dirty="0"/>
          </a:p>
          <a:p>
            <a:r>
              <a:rPr lang="fr-BE" sz="2000" dirty="0"/>
              <a:t>Le décret met au centre de l’action la participation du public, il prévoit que le Centre culturel associe étroitement la population aux différents niveaux des processus:</a:t>
            </a:r>
          </a:p>
          <a:p>
            <a:endParaRPr lang="fr-BE" dirty="0"/>
          </a:p>
          <a:p>
            <a:pPr lvl="1"/>
            <a:r>
              <a:rPr lang="fr-BE" sz="2800" dirty="0"/>
              <a:t>Elaboration /réflexion</a:t>
            </a:r>
          </a:p>
          <a:p>
            <a:pPr lvl="1"/>
            <a:r>
              <a:rPr lang="fr-BE" sz="2800" dirty="0"/>
              <a:t>Action</a:t>
            </a:r>
          </a:p>
          <a:p>
            <a:pPr lvl="1"/>
            <a:r>
              <a:rPr lang="fr-BE" sz="2800" dirty="0"/>
              <a:t>Evaluation</a:t>
            </a:r>
          </a:p>
        </p:txBody>
      </p:sp>
    </p:spTree>
    <p:extLst>
      <p:ext uri="{BB962C8B-B14F-4D97-AF65-F5344CB8AC3E}">
        <p14:creationId xmlns:p14="http://schemas.microsoft.com/office/powerpoint/2010/main" val="2124398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d0fc6f2551_0_30"/>
          <p:cNvSpPr txBox="1">
            <a:spLocks noGrp="1"/>
          </p:cNvSpPr>
          <p:nvPr>
            <p:ph type="title"/>
          </p:nvPr>
        </p:nvSpPr>
        <p:spPr>
          <a:xfrm>
            <a:off x="53875" y="168400"/>
            <a:ext cx="9374700" cy="7434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BE" sz="3000" dirty="0"/>
              <a:t>Construire des opérations culturelles /constellations</a:t>
            </a:r>
            <a:endParaRPr sz="2800" dirty="0"/>
          </a:p>
        </p:txBody>
      </p:sp>
      <p:pic>
        <p:nvPicPr>
          <p:cNvPr id="424" name="Google Shape;424;g1d0fc6f2551_0_30"/>
          <p:cNvPicPr preferRelativeResize="0"/>
          <p:nvPr/>
        </p:nvPicPr>
        <p:blipFill>
          <a:blip r:embed="rId3">
            <a:alphaModFix/>
          </a:blip>
          <a:stretch>
            <a:fillRect/>
          </a:stretch>
        </p:blipFill>
        <p:spPr>
          <a:xfrm>
            <a:off x="4890223" y="946638"/>
            <a:ext cx="916801" cy="1589852"/>
          </a:xfrm>
          <a:prstGeom prst="rect">
            <a:avLst/>
          </a:prstGeom>
          <a:noFill/>
          <a:ln>
            <a:noFill/>
          </a:ln>
        </p:spPr>
      </p:pic>
      <p:pic>
        <p:nvPicPr>
          <p:cNvPr id="425" name="Google Shape;425;g1d0fc6f2551_0_30"/>
          <p:cNvPicPr preferRelativeResize="0"/>
          <p:nvPr/>
        </p:nvPicPr>
        <p:blipFill>
          <a:blip r:embed="rId4">
            <a:alphaModFix/>
          </a:blip>
          <a:stretch>
            <a:fillRect/>
          </a:stretch>
        </p:blipFill>
        <p:spPr>
          <a:xfrm>
            <a:off x="1259663" y="2571328"/>
            <a:ext cx="7381635" cy="4231122"/>
          </a:xfrm>
          <a:prstGeom prst="rect">
            <a:avLst/>
          </a:prstGeom>
          <a:noFill/>
          <a:ln>
            <a:noFill/>
          </a:ln>
        </p:spPr>
      </p:pic>
      <p:sp>
        <p:nvSpPr>
          <p:cNvPr id="426" name="Google Shape;426;g1d0fc6f2551_0_30"/>
          <p:cNvSpPr txBox="1"/>
          <p:nvPr/>
        </p:nvSpPr>
        <p:spPr>
          <a:xfrm>
            <a:off x="355250" y="1072425"/>
            <a:ext cx="36480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BE" sz="2000" b="1" dirty="0">
                <a:latin typeface="Trebuchet MS"/>
                <a:ea typeface="Trebuchet MS"/>
                <a:cs typeface="Trebuchet MS"/>
                <a:sym typeface="Trebuchet MS"/>
              </a:rPr>
              <a:t>Objectif: </a:t>
            </a:r>
            <a:r>
              <a:rPr lang="fr-BE" sz="2000" dirty="0">
                <a:latin typeface="Trebuchet MS"/>
                <a:ea typeface="Trebuchet MS"/>
                <a:cs typeface="Trebuchet MS"/>
                <a:sym typeface="Trebuchet MS"/>
              </a:rPr>
              <a:t>Trouver un thème et un nom à un maxi-projet rassembleur (constellation) ! Et qui se décline en activités qui toutes concourent à la réalisation de celui-ci.</a:t>
            </a:r>
            <a:endParaRPr sz="2200" dirty="0">
              <a:latin typeface="Trebuchet MS"/>
              <a:ea typeface="Trebuchet MS"/>
              <a:cs typeface="Trebuchet MS"/>
              <a:sym typeface="Trebuchet MS"/>
            </a:endParaRPr>
          </a:p>
        </p:txBody>
      </p:sp>
      <p:pic>
        <p:nvPicPr>
          <p:cNvPr id="427" name="Google Shape;427;g1d0fc6f2551_0_30"/>
          <p:cNvPicPr preferRelativeResize="0"/>
          <p:nvPr/>
        </p:nvPicPr>
        <p:blipFill>
          <a:blip r:embed="rId5">
            <a:alphaModFix/>
          </a:blip>
          <a:stretch>
            <a:fillRect/>
          </a:stretch>
        </p:blipFill>
        <p:spPr>
          <a:xfrm>
            <a:off x="9955875" y="5120799"/>
            <a:ext cx="1730526" cy="1535851"/>
          </a:xfrm>
          <a:prstGeom prst="rect">
            <a:avLst/>
          </a:prstGeom>
          <a:noFill/>
          <a:ln>
            <a:noFill/>
          </a:ln>
        </p:spPr>
      </p:pic>
      <p:sp>
        <p:nvSpPr>
          <p:cNvPr id="428" name="Google Shape;428;g1d0fc6f2551_0_30"/>
          <p:cNvSpPr txBox="1"/>
          <p:nvPr/>
        </p:nvSpPr>
        <p:spPr>
          <a:xfrm>
            <a:off x="8845525" y="4980925"/>
            <a:ext cx="7209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BE" sz="10000">
                <a:latin typeface="Trebuchet MS"/>
                <a:ea typeface="Trebuchet MS"/>
                <a:cs typeface="Trebuchet MS"/>
                <a:sym typeface="Trebuchet MS"/>
              </a:rPr>
              <a:t>}</a:t>
            </a:r>
            <a:endParaRPr sz="10000">
              <a:latin typeface="Trebuchet MS"/>
              <a:ea typeface="Trebuchet MS"/>
              <a:cs typeface="Trebuchet MS"/>
              <a:sym typeface="Trebuchet MS"/>
            </a:endParaRPr>
          </a:p>
        </p:txBody>
      </p:sp>
      <p:sp>
        <p:nvSpPr>
          <p:cNvPr id="429" name="Google Shape;429;g1d0fc6f2551_0_30"/>
          <p:cNvSpPr txBox="1"/>
          <p:nvPr/>
        </p:nvSpPr>
        <p:spPr>
          <a:xfrm>
            <a:off x="9363888" y="4105000"/>
            <a:ext cx="26562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BE" sz="1800">
                <a:latin typeface="Trebuchet MS"/>
                <a:ea typeface="Trebuchet MS"/>
                <a:cs typeface="Trebuchet MS"/>
                <a:sym typeface="Trebuchet MS"/>
              </a:rPr>
              <a:t>Toutes ces activités pourraient faire partie de notre boîte à outils</a:t>
            </a:r>
            <a:endParaRPr sz="2000">
              <a:latin typeface="Trebuchet MS"/>
              <a:ea typeface="Trebuchet MS"/>
              <a:cs typeface="Trebuchet MS"/>
              <a:sym typeface="Trebuchet MS"/>
            </a:endParaRPr>
          </a:p>
        </p:txBody>
      </p:sp>
      <p:pic>
        <p:nvPicPr>
          <p:cNvPr id="431" name="Google Shape;431;g1d0fc6f2551_0_30"/>
          <p:cNvPicPr preferRelativeResize="0"/>
          <p:nvPr/>
        </p:nvPicPr>
        <p:blipFill>
          <a:blip r:embed="rId6">
            <a:alphaModFix/>
          </a:blip>
          <a:stretch>
            <a:fillRect/>
          </a:stretch>
        </p:blipFill>
        <p:spPr>
          <a:xfrm>
            <a:off x="8458225" y="1980800"/>
            <a:ext cx="1108208" cy="1055200"/>
          </a:xfrm>
          <a:prstGeom prst="rect">
            <a:avLst/>
          </a:prstGeom>
          <a:noFill/>
          <a:ln>
            <a:noFill/>
          </a:ln>
        </p:spPr>
      </p:pic>
    </p:spTree>
    <p:extLst>
      <p:ext uri="{BB962C8B-B14F-4D97-AF65-F5344CB8AC3E}">
        <p14:creationId xmlns:p14="http://schemas.microsoft.com/office/powerpoint/2010/main" val="3814467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3DA9F1-9CBE-BFDC-51A7-7E1527F2499B}"/>
              </a:ext>
            </a:extLst>
          </p:cNvPr>
          <p:cNvSpPr>
            <a:spLocks noGrp="1"/>
          </p:cNvSpPr>
          <p:nvPr>
            <p:ph type="title"/>
          </p:nvPr>
        </p:nvSpPr>
        <p:spPr/>
        <p:txBody>
          <a:bodyPr>
            <a:normAutofit/>
          </a:bodyPr>
          <a:lstStyle/>
          <a:p>
            <a:r>
              <a:rPr lang="fr-BE" sz="1300" dirty="0"/>
              <a:t>Constellation 1</a:t>
            </a:r>
            <a:br>
              <a:rPr lang="fr-BE" dirty="0"/>
            </a:br>
            <a:r>
              <a:rPr lang="fr-BE" dirty="0"/>
              <a:t>Toile </a:t>
            </a:r>
            <a:br>
              <a:rPr lang="fr-BE" dirty="0"/>
            </a:br>
            <a:r>
              <a:rPr lang="fr-BE" sz="1800" dirty="0"/>
              <a:t>Le réseau des associations et des initiatives </a:t>
            </a:r>
          </a:p>
        </p:txBody>
      </p:sp>
      <p:sp>
        <p:nvSpPr>
          <p:cNvPr id="3" name="Espace réservé du contenu 2">
            <a:extLst>
              <a:ext uri="{FF2B5EF4-FFF2-40B4-BE49-F238E27FC236}">
                <a16:creationId xmlns:a16="http://schemas.microsoft.com/office/drawing/2014/main" id="{12D9093E-7912-3379-A9AD-B42511EA65AF}"/>
              </a:ext>
            </a:extLst>
          </p:cNvPr>
          <p:cNvSpPr>
            <a:spLocks noGrp="1"/>
          </p:cNvSpPr>
          <p:nvPr>
            <p:ph idx="1"/>
          </p:nvPr>
        </p:nvSpPr>
        <p:spPr>
          <a:xfrm>
            <a:off x="604157" y="1868905"/>
            <a:ext cx="9590601" cy="4172458"/>
          </a:xfrm>
        </p:spPr>
        <p:txBody>
          <a:bodyPr>
            <a:normAutofit fontScale="85000" lnSpcReduction="20000"/>
          </a:bodyPr>
          <a:lstStyle/>
          <a:p>
            <a:r>
              <a:rPr lang="fr-BE" dirty="0"/>
              <a:t>Contexte:</a:t>
            </a:r>
          </a:p>
          <a:p>
            <a:pPr marL="0" indent="0">
              <a:lnSpc>
                <a:spcPct val="107000"/>
              </a:lnSpc>
              <a:spcAft>
                <a:spcPts val="800"/>
              </a:spcAft>
              <a:buNone/>
            </a:pPr>
            <a:r>
              <a:rPr lang="fr-BE" sz="1800" dirty="0">
                <a:effectLst/>
                <a:latin typeface="Calibri" panose="020F0502020204030204" pitchFamily="34" charset="0"/>
                <a:ea typeface="Calibri" panose="020F0502020204030204" pitchFamily="34" charset="0"/>
                <a:cs typeface="Times New Roman" panose="02020603050405020304" pitchFamily="18" charset="0"/>
              </a:rPr>
              <a:t>Le constat de la nécessité d’assurer une relation étroite avec le tissu associatif était déjà apparu en 2018 lors des consultations villageoises organisées dans le cadre du PCDR. Il a été formulé également comme une priorité lors du travail de diagnostic avec l’assemblée d’acteurs, et correspond à des attentes régulièrement formulées à l’attention d’administrateurs et de membres du personnel du centre culturel. Les demandes prennent différentes formes, elles vont de la mise à disposition de locaux ou de matériel, de la communication à la mise en réseau avec d’autres acteurs du territoire jusqu’à l’accompagnement de projets.</a:t>
            </a:r>
          </a:p>
          <a:p>
            <a:pPr marL="0" indent="0">
              <a:buNone/>
            </a:pPr>
            <a:r>
              <a:rPr lang="fr-BE" sz="1800" dirty="0">
                <a:effectLst/>
                <a:latin typeface="Calibri" panose="020F0502020204030204" pitchFamily="34" charset="0"/>
                <a:ea typeface="Calibri" panose="020F0502020204030204" pitchFamily="34" charset="0"/>
                <a:cs typeface="Times New Roman" panose="02020603050405020304" pitchFamily="18" charset="0"/>
              </a:rPr>
              <a:t>Le nouveau contrat programme est l’opportunité, en lien notamment avec les fiches projet du PCDR définies autour 	de cette problématique, de concevoir une opération culturelle destinée à apporter des propositions d’actions concrètes </a:t>
            </a:r>
            <a:r>
              <a:rPr lang="fr-BE" dirty="0">
                <a:latin typeface="Calibri" panose="020F0502020204030204" pitchFamily="34" charset="0"/>
                <a:ea typeface="Calibri" panose="020F0502020204030204" pitchFamily="34" charset="0"/>
                <a:cs typeface="Times New Roman" panose="02020603050405020304" pitchFamily="18" charset="0"/>
              </a:rPr>
              <a:t>afin de répondre aux</a:t>
            </a:r>
            <a:r>
              <a:rPr lang="fr-BE" sz="1800" dirty="0">
                <a:effectLst/>
                <a:latin typeface="Calibri" panose="020F0502020204030204" pitchFamily="34" charset="0"/>
                <a:ea typeface="Calibri" panose="020F0502020204030204" pitchFamily="34" charset="0"/>
                <a:cs typeface="Times New Roman" panose="02020603050405020304" pitchFamily="18" charset="0"/>
              </a:rPr>
              <a:t> besoins identifiés.</a:t>
            </a:r>
          </a:p>
          <a:p>
            <a:r>
              <a:rPr lang="fr-BE" dirty="0"/>
              <a:t>Enjeu prioritaire</a:t>
            </a:r>
          </a:p>
          <a:p>
            <a:pPr marL="0" indent="0">
              <a:lnSpc>
                <a:spcPct val="107000"/>
              </a:lnSpc>
              <a:spcAft>
                <a:spcPts val="800"/>
              </a:spcAft>
              <a:buNone/>
            </a:pPr>
            <a:r>
              <a:rPr lang="fr-B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action culturelle …</a:t>
            </a:r>
            <a:r>
              <a:rPr lang="fr-BE" sz="1800" dirty="0">
                <a:effectLst/>
                <a:latin typeface="Calibri" panose="020F0502020204030204" pitchFamily="34" charset="0"/>
                <a:ea typeface="Calibri" panose="020F0502020204030204" pitchFamily="34" charset="0"/>
                <a:cs typeface="Times New Roman" panose="02020603050405020304" pitchFamily="18" charset="0"/>
              </a:rPr>
              <a:t> </a:t>
            </a:r>
            <a:r>
              <a:rPr lang="fr-B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s'appuyant sur une bonne gouvernance : Développer un rôle de plateforme assurant le lien entre les initiatives locales et permettant de mieux articuler les missions d'Ecrin avec celles des associations</a:t>
            </a:r>
          </a:p>
          <a:p>
            <a:pPr marL="0" indent="0">
              <a:lnSpc>
                <a:spcPct val="107000"/>
              </a:lnSpc>
              <a:spcAft>
                <a:spcPts val="800"/>
              </a:spcAft>
              <a:buNone/>
            </a:pPr>
            <a:r>
              <a:rPr lang="fr-B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Favoriser la co-construction au sens large (savoir, production culturelle, programmation culturelle, etc.) avec</a:t>
            </a:r>
            <a:r>
              <a:rPr lang="fr-BE"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B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 acteurs du territoire</a:t>
            </a:r>
            <a:endParaRPr lang="fr-BE" dirty="0"/>
          </a:p>
        </p:txBody>
      </p:sp>
    </p:spTree>
    <p:extLst>
      <p:ext uri="{BB962C8B-B14F-4D97-AF65-F5344CB8AC3E}">
        <p14:creationId xmlns:p14="http://schemas.microsoft.com/office/powerpoint/2010/main" val="682038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A6584A-DA97-05FE-BB3E-1135AFFB072F}"/>
              </a:ext>
            </a:extLst>
          </p:cNvPr>
          <p:cNvSpPr>
            <a:spLocks noGrp="1"/>
          </p:cNvSpPr>
          <p:nvPr>
            <p:ph type="title"/>
          </p:nvPr>
        </p:nvSpPr>
        <p:spPr/>
        <p:txBody>
          <a:bodyPr>
            <a:normAutofit/>
          </a:bodyPr>
          <a:lstStyle/>
          <a:p>
            <a:r>
              <a:rPr lang="fr-BE" dirty="0"/>
              <a:t>Toile </a:t>
            </a:r>
            <a:br>
              <a:rPr lang="fr-BE" dirty="0"/>
            </a:br>
            <a:r>
              <a:rPr lang="fr-BE" sz="1800" dirty="0"/>
              <a:t>Le réseau des associations et des initiatives </a:t>
            </a:r>
            <a:br>
              <a:rPr lang="fr-BE" sz="1800" dirty="0"/>
            </a:br>
            <a:r>
              <a:rPr lang="fr-BE" sz="1800" dirty="0"/>
              <a:t>Objectifs généraux: </a:t>
            </a:r>
          </a:p>
        </p:txBody>
      </p:sp>
      <p:sp>
        <p:nvSpPr>
          <p:cNvPr id="3" name="Espace réservé du contenu 2">
            <a:extLst>
              <a:ext uri="{FF2B5EF4-FFF2-40B4-BE49-F238E27FC236}">
                <a16:creationId xmlns:a16="http://schemas.microsoft.com/office/drawing/2014/main" id="{9BF7CD6A-8DD9-FFEE-30FE-1524322D2D99}"/>
              </a:ext>
            </a:extLst>
          </p:cNvPr>
          <p:cNvSpPr>
            <a:spLocks noGrp="1"/>
          </p:cNvSpPr>
          <p:nvPr>
            <p:ph idx="1"/>
          </p:nvPr>
        </p:nvSpPr>
        <p:spPr/>
        <p:txBody>
          <a:bodyPr/>
          <a:lstStyle/>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Répertorier les associations et initiatives citoyennes du territoire et établir des contacts personnalisés</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Favoriser les liens entre associations et porteurs de projets </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Identifier et catégoriser les besoins des associations</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Permettre au public de découvrir les associations et initiatives citoyennes </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Mettre en place une plateforme de mise à disposition et échange de matériel</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Offrir un espace de co-construction de projets </a:t>
            </a:r>
          </a:p>
          <a:p>
            <a:endParaRPr lang="fr-BE" dirty="0"/>
          </a:p>
        </p:txBody>
      </p:sp>
    </p:spTree>
    <p:extLst>
      <p:ext uri="{BB962C8B-B14F-4D97-AF65-F5344CB8AC3E}">
        <p14:creationId xmlns:p14="http://schemas.microsoft.com/office/powerpoint/2010/main" val="99367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B4F28C-0E58-081A-EDE8-E4A2DAFC868F}"/>
              </a:ext>
            </a:extLst>
          </p:cNvPr>
          <p:cNvSpPr/>
          <p:nvPr/>
        </p:nvSpPr>
        <p:spPr>
          <a:xfrm>
            <a:off x="601437" y="2767695"/>
            <a:ext cx="2775857" cy="1306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t>Toile</a:t>
            </a:r>
          </a:p>
        </p:txBody>
      </p:sp>
      <p:sp>
        <p:nvSpPr>
          <p:cNvPr id="3" name="Rectangle 2">
            <a:extLst>
              <a:ext uri="{FF2B5EF4-FFF2-40B4-BE49-F238E27FC236}">
                <a16:creationId xmlns:a16="http://schemas.microsoft.com/office/drawing/2014/main" id="{F712CA79-3984-EE8A-DFB0-66FFC1145BFA}"/>
              </a:ext>
            </a:extLst>
          </p:cNvPr>
          <p:cNvSpPr/>
          <p:nvPr/>
        </p:nvSpPr>
        <p:spPr>
          <a:xfrm>
            <a:off x="3273879" y="326571"/>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Partenaires </a:t>
            </a:r>
          </a:p>
        </p:txBody>
      </p:sp>
      <p:sp>
        <p:nvSpPr>
          <p:cNvPr id="4" name="Rectangle 3">
            <a:extLst>
              <a:ext uri="{FF2B5EF4-FFF2-40B4-BE49-F238E27FC236}">
                <a16:creationId xmlns:a16="http://schemas.microsoft.com/office/drawing/2014/main" id="{284D5571-66FB-7F92-A679-BB77AC4597A9}"/>
              </a:ext>
            </a:extLst>
          </p:cNvPr>
          <p:cNvSpPr/>
          <p:nvPr/>
        </p:nvSpPr>
        <p:spPr>
          <a:xfrm>
            <a:off x="8164286" y="220436"/>
            <a:ext cx="2032907" cy="391886"/>
          </a:xfrm>
          <a:prstGeom prst="rect">
            <a:avLst/>
          </a:prstGeom>
          <a:solidFill>
            <a:srgbClr val="606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Activités </a:t>
            </a:r>
          </a:p>
        </p:txBody>
      </p:sp>
      <p:sp>
        <p:nvSpPr>
          <p:cNvPr id="5" name="Rectangle 4">
            <a:extLst>
              <a:ext uri="{FF2B5EF4-FFF2-40B4-BE49-F238E27FC236}">
                <a16:creationId xmlns:a16="http://schemas.microsoft.com/office/drawing/2014/main" id="{09F51B9C-1A75-57D6-388C-3AF03DF8A986}"/>
              </a:ext>
            </a:extLst>
          </p:cNvPr>
          <p:cNvSpPr/>
          <p:nvPr/>
        </p:nvSpPr>
        <p:spPr>
          <a:xfrm>
            <a:off x="2873829" y="5584371"/>
            <a:ext cx="1975757" cy="85725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Diffusion </a:t>
            </a:r>
          </a:p>
        </p:txBody>
      </p:sp>
      <p:sp>
        <p:nvSpPr>
          <p:cNvPr id="6" name="Rectangle 5">
            <a:extLst>
              <a:ext uri="{FF2B5EF4-FFF2-40B4-BE49-F238E27FC236}">
                <a16:creationId xmlns:a16="http://schemas.microsoft.com/office/drawing/2014/main" id="{4001408D-BC51-D8F4-3CE6-8C94B4CFA5FE}"/>
              </a:ext>
            </a:extLst>
          </p:cNvPr>
          <p:cNvSpPr/>
          <p:nvPr/>
        </p:nvSpPr>
        <p:spPr>
          <a:xfrm>
            <a:off x="6245679" y="5584371"/>
            <a:ext cx="2032907" cy="85725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Terre-franche</a:t>
            </a:r>
            <a:r>
              <a:rPr lang="fr-BE" dirty="0"/>
              <a:t> </a:t>
            </a:r>
          </a:p>
        </p:txBody>
      </p:sp>
      <p:sp>
        <p:nvSpPr>
          <p:cNvPr id="7" name="Ellipse 6">
            <a:extLst>
              <a:ext uri="{FF2B5EF4-FFF2-40B4-BE49-F238E27FC236}">
                <a16:creationId xmlns:a16="http://schemas.microsoft.com/office/drawing/2014/main" id="{9C1F9D08-71BC-0FA6-5876-3539B4979882}"/>
              </a:ext>
            </a:extLst>
          </p:cNvPr>
          <p:cNvSpPr/>
          <p:nvPr/>
        </p:nvSpPr>
        <p:spPr>
          <a:xfrm>
            <a:off x="8596988" y="838888"/>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Mise en réseau</a:t>
            </a:r>
          </a:p>
        </p:txBody>
      </p:sp>
      <p:sp>
        <p:nvSpPr>
          <p:cNvPr id="8" name="Ellipse 7">
            <a:extLst>
              <a:ext uri="{FF2B5EF4-FFF2-40B4-BE49-F238E27FC236}">
                <a16:creationId xmlns:a16="http://schemas.microsoft.com/office/drawing/2014/main" id="{395838F2-50E9-B396-66D8-06F6EB0239A8}"/>
              </a:ext>
            </a:extLst>
          </p:cNvPr>
          <p:cNvSpPr/>
          <p:nvPr/>
        </p:nvSpPr>
        <p:spPr>
          <a:xfrm>
            <a:off x="8596987" y="1813160"/>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Répertoires</a:t>
            </a:r>
          </a:p>
        </p:txBody>
      </p:sp>
      <p:sp>
        <p:nvSpPr>
          <p:cNvPr id="9" name="Ellipse 8">
            <a:extLst>
              <a:ext uri="{FF2B5EF4-FFF2-40B4-BE49-F238E27FC236}">
                <a16:creationId xmlns:a16="http://schemas.microsoft.com/office/drawing/2014/main" id="{450277F7-8335-9E8B-1CE2-14C925DF5363}"/>
              </a:ext>
            </a:extLst>
          </p:cNvPr>
          <p:cNvSpPr/>
          <p:nvPr/>
        </p:nvSpPr>
        <p:spPr>
          <a:xfrm>
            <a:off x="8596987" y="2798313"/>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Plateforme</a:t>
            </a:r>
          </a:p>
          <a:p>
            <a:pPr algn="ctr"/>
            <a:r>
              <a:rPr lang="fr-BE" dirty="0"/>
              <a:t>Matériel </a:t>
            </a:r>
          </a:p>
        </p:txBody>
      </p:sp>
      <p:sp>
        <p:nvSpPr>
          <p:cNvPr id="10" name="Ellipse 9">
            <a:extLst>
              <a:ext uri="{FF2B5EF4-FFF2-40B4-BE49-F238E27FC236}">
                <a16:creationId xmlns:a16="http://schemas.microsoft.com/office/drawing/2014/main" id="{D4350B10-8000-A261-8760-3FE77AADB4F6}"/>
              </a:ext>
            </a:extLst>
          </p:cNvPr>
          <p:cNvSpPr/>
          <p:nvPr/>
        </p:nvSpPr>
        <p:spPr>
          <a:xfrm>
            <a:off x="8441868" y="3808639"/>
            <a:ext cx="2408459"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Espace de co-construction</a:t>
            </a:r>
          </a:p>
        </p:txBody>
      </p:sp>
      <p:sp>
        <p:nvSpPr>
          <p:cNvPr id="11" name="Ellipse 10">
            <a:extLst>
              <a:ext uri="{FF2B5EF4-FFF2-40B4-BE49-F238E27FC236}">
                <a16:creationId xmlns:a16="http://schemas.microsoft.com/office/drawing/2014/main" id="{BE90DAE9-3203-5DC8-A4B2-AD71E9FCA343}"/>
              </a:ext>
            </a:extLst>
          </p:cNvPr>
          <p:cNvSpPr/>
          <p:nvPr/>
        </p:nvSpPr>
        <p:spPr>
          <a:xfrm>
            <a:off x="8596992" y="4782911"/>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Vitrine vivante </a:t>
            </a:r>
          </a:p>
        </p:txBody>
      </p:sp>
      <p:sp>
        <p:nvSpPr>
          <p:cNvPr id="12" name="Ellipse 11">
            <a:extLst>
              <a:ext uri="{FF2B5EF4-FFF2-40B4-BE49-F238E27FC236}">
                <a16:creationId xmlns:a16="http://schemas.microsoft.com/office/drawing/2014/main" id="{963094FB-3E87-DA1A-E428-A63B44360D9A}"/>
              </a:ext>
            </a:extLst>
          </p:cNvPr>
          <p:cNvSpPr/>
          <p:nvPr/>
        </p:nvSpPr>
        <p:spPr>
          <a:xfrm>
            <a:off x="6096000" y="963386"/>
            <a:ext cx="1121229" cy="416378"/>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PCDR</a:t>
            </a:r>
          </a:p>
        </p:txBody>
      </p:sp>
      <p:cxnSp>
        <p:nvCxnSpPr>
          <p:cNvPr id="14" name="Connecteur : en arc 13">
            <a:extLst>
              <a:ext uri="{FF2B5EF4-FFF2-40B4-BE49-F238E27FC236}">
                <a16:creationId xmlns:a16="http://schemas.microsoft.com/office/drawing/2014/main" id="{AEC8EC1A-8E05-F473-76CC-70BF2BE8172A}"/>
              </a:ext>
            </a:extLst>
          </p:cNvPr>
          <p:cNvCxnSpPr>
            <a:stCxn id="2" idx="3"/>
          </p:cNvCxnSpPr>
          <p:nvPr/>
        </p:nvCxnSpPr>
        <p:spPr>
          <a:xfrm flipV="1">
            <a:off x="3377294" y="1257305"/>
            <a:ext cx="5064574" cy="216353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 en arc 15">
            <a:extLst>
              <a:ext uri="{FF2B5EF4-FFF2-40B4-BE49-F238E27FC236}">
                <a16:creationId xmlns:a16="http://schemas.microsoft.com/office/drawing/2014/main" id="{51B34185-D57E-6AA8-3DF4-DA7C74AB2E2F}"/>
              </a:ext>
            </a:extLst>
          </p:cNvPr>
          <p:cNvCxnSpPr>
            <a:stCxn id="2" idx="3"/>
          </p:cNvCxnSpPr>
          <p:nvPr/>
        </p:nvCxnSpPr>
        <p:spPr>
          <a:xfrm flipV="1">
            <a:off x="3377294" y="2228847"/>
            <a:ext cx="5064574" cy="119199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 en arc 17">
            <a:extLst>
              <a:ext uri="{FF2B5EF4-FFF2-40B4-BE49-F238E27FC236}">
                <a16:creationId xmlns:a16="http://schemas.microsoft.com/office/drawing/2014/main" id="{1309E0FC-06CD-D8AA-9ADA-1DCB26FC250E}"/>
              </a:ext>
            </a:extLst>
          </p:cNvPr>
          <p:cNvCxnSpPr>
            <a:stCxn id="2" idx="3"/>
          </p:cNvCxnSpPr>
          <p:nvPr/>
        </p:nvCxnSpPr>
        <p:spPr>
          <a:xfrm>
            <a:off x="3377294" y="3420838"/>
            <a:ext cx="521969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rc 19">
            <a:extLst>
              <a:ext uri="{FF2B5EF4-FFF2-40B4-BE49-F238E27FC236}">
                <a16:creationId xmlns:a16="http://schemas.microsoft.com/office/drawing/2014/main" id="{4D6ECAF1-5178-F2C8-7AB0-EB30F1FFEF26}"/>
              </a:ext>
            </a:extLst>
          </p:cNvPr>
          <p:cNvCxnSpPr>
            <a:stCxn id="2" idx="3"/>
          </p:cNvCxnSpPr>
          <p:nvPr/>
        </p:nvCxnSpPr>
        <p:spPr>
          <a:xfrm>
            <a:off x="3377294" y="3420838"/>
            <a:ext cx="4999263" cy="84908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 en arc 21">
            <a:extLst>
              <a:ext uri="{FF2B5EF4-FFF2-40B4-BE49-F238E27FC236}">
                <a16:creationId xmlns:a16="http://schemas.microsoft.com/office/drawing/2014/main" id="{CEEFB049-55E4-35A2-0156-A9637BE4F415}"/>
              </a:ext>
            </a:extLst>
          </p:cNvPr>
          <p:cNvCxnSpPr>
            <a:stCxn id="2" idx="3"/>
          </p:cNvCxnSpPr>
          <p:nvPr/>
        </p:nvCxnSpPr>
        <p:spPr>
          <a:xfrm>
            <a:off x="3377294" y="3420838"/>
            <a:ext cx="5064574" cy="177164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 en arc 23">
            <a:extLst>
              <a:ext uri="{FF2B5EF4-FFF2-40B4-BE49-F238E27FC236}">
                <a16:creationId xmlns:a16="http://schemas.microsoft.com/office/drawing/2014/main" id="{7670DF2F-C161-AD32-6F81-C9647737D01A}"/>
              </a:ext>
            </a:extLst>
          </p:cNvPr>
          <p:cNvCxnSpPr>
            <a:stCxn id="6" idx="0"/>
          </p:cNvCxnSpPr>
          <p:nvPr/>
        </p:nvCxnSpPr>
        <p:spPr>
          <a:xfrm rot="5400000" flipH="1" flipV="1">
            <a:off x="7292750" y="4443412"/>
            <a:ext cx="1110342" cy="117157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 en arc 25">
            <a:extLst>
              <a:ext uri="{FF2B5EF4-FFF2-40B4-BE49-F238E27FC236}">
                <a16:creationId xmlns:a16="http://schemas.microsoft.com/office/drawing/2014/main" id="{055E93C6-2967-FB0C-54F1-09D75D768E1F}"/>
              </a:ext>
            </a:extLst>
          </p:cNvPr>
          <p:cNvCxnSpPr>
            <a:stCxn id="12" idx="4"/>
            <a:endCxn id="9" idx="2"/>
          </p:cNvCxnSpPr>
          <p:nvPr/>
        </p:nvCxnSpPr>
        <p:spPr>
          <a:xfrm rot="16200000" flipH="1">
            <a:off x="6667499" y="1368879"/>
            <a:ext cx="1836966" cy="1858735"/>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A7BC2301-5635-7B97-DE07-3D8A7DBB8B5D}"/>
              </a:ext>
            </a:extLst>
          </p:cNvPr>
          <p:cNvSpPr/>
          <p:nvPr/>
        </p:nvSpPr>
        <p:spPr>
          <a:xfrm>
            <a:off x="4261758" y="865420"/>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citoyens</a:t>
            </a:r>
          </a:p>
        </p:txBody>
      </p:sp>
      <p:sp>
        <p:nvSpPr>
          <p:cNvPr id="28" name="Ellipse 27">
            <a:extLst>
              <a:ext uri="{FF2B5EF4-FFF2-40B4-BE49-F238E27FC236}">
                <a16:creationId xmlns:a16="http://schemas.microsoft.com/office/drawing/2014/main" id="{2EE7E2A2-EC39-8FC7-1170-AC237D7EC7AB}"/>
              </a:ext>
            </a:extLst>
          </p:cNvPr>
          <p:cNvSpPr/>
          <p:nvPr/>
        </p:nvSpPr>
        <p:spPr>
          <a:xfrm>
            <a:off x="2162170" y="912931"/>
            <a:ext cx="2022028" cy="432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associations</a:t>
            </a:r>
          </a:p>
        </p:txBody>
      </p:sp>
      <p:cxnSp>
        <p:nvCxnSpPr>
          <p:cNvPr id="30" name="Connecteur : en arc 29">
            <a:extLst>
              <a:ext uri="{FF2B5EF4-FFF2-40B4-BE49-F238E27FC236}">
                <a16:creationId xmlns:a16="http://schemas.microsoft.com/office/drawing/2014/main" id="{D8222BFF-A860-7165-492C-DABBECCAEFA4}"/>
              </a:ext>
            </a:extLst>
          </p:cNvPr>
          <p:cNvCxnSpPr>
            <a:endCxn id="28" idx="4"/>
          </p:cNvCxnSpPr>
          <p:nvPr/>
        </p:nvCxnSpPr>
        <p:spPr>
          <a:xfrm rot="10800000" flipV="1">
            <a:off x="3173185" y="1340982"/>
            <a:ext cx="5203373" cy="3970"/>
          </a:xfrm>
          <a:prstGeom prst="curvedConnector4">
            <a:avLst>
              <a:gd name="adj1" fmla="val 40285"/>
              <a:gd name="adj2" fmla="val 585818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 en arc 31">
            <a:extLst>
              <a:ext uri="{FF2B5EF4-FFF2-40B4-BE49-F238E27FC236}">
                <a16:creationId xmlns:a16="http://schemas.microsoft.com/office/drawing/2014/main" id="{9B704895-CDCC-1892-3285-9149BB90C96F}"/>
              </a:ext>
            </a:extLst>
          </p:cNvPr>
          <p:cNvCxnSpPr>
            <a:endCxn id="28" idx="5"/>
          </p:cNvCxnSpPr>
          <p:nvPr/>
        </p:nvCxnSpPr>
        <p:spPr>
          <a:xfrm rot="10800000">
            <a:off x="3888080" y="1281685"/>
            <a:ext cx="4545631" cy="87470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eur : en arc 33">
            <a:extLst>
              <a:ext uri="{FF2B5EF4-FFF2-40B4-BE49-F238E27FC236}">
                <a16:creationId xmlns:a16="http://schemas.microsoft.com/office/drawing/2014/main" id="{DBF40AFD-EAAA-3A88-75C1-53B5D2338930}"/>
              </a:ext>
            </a:extLst>
          </p:cNvPr>
          <p:cNvCxnSpPr>
            <a:endCxn id="27" idx="4"/>
          </p:cNvCxnSpPr>
          <p:nvPr/>
        </p:nvCxnSpPr>
        <p:spPr>
          <a:xfrm rot="10800000">
            <a:off x="5008791" y="1392464"/>
            <a:ext cx="3449405" cy="70291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 en arc 35">
            <a:extLst>
              <a:ext uri="{FF2B5EF4-FFF2-40B4-BE49-F238E27FC236}">
                <a16:creationId xmlns:a16="http://schemas.microsoft.com/office/drawing/2014/main" id="{C236ECEE-6B82-19D6-F3C0-BD78370F4589}"/>
              </a:ext>
            </a:extLst>
          </p:cNvPr>
          <p:cNvCxnSpPr>
            <a:endCxn id="28" idx="4"/>
          </p:cNvCxnSpPr>
          <p:nvPr/>
        </p:nvCxnSpPr>
        <p:spPr>
          <a:xfrm rot="10800000">
            <a:off x="3173185" y="1344952"/>
            <a:ext cx="5338087" cy="171626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eur : en arc 37">
            <a:extLst>
              <a:ext uri="{FF2B5EF4-FFF2-40B4-BE49-F238E27FC236}">
                <a16:creationId xmlns:a16="http://schemas.microsoft.com/office/drawing/2014/main" id="{3D418054-5CBF-BEA9-EBE0-B825B394D682}"/>
              </a:ext>
            </a:extLst>
          </p:cNvPr>
          <p:cNvCxnSpPr/>
          <p:nvPr/>
        </p:nvCxnSpPr>
        <p:spPr>
          <a:xfrm rot="10800000">
            <a:off x="3273879" y="1461408"/>
            <a:ext cx="5102678" cy="277585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eur : en arc 39">
            <a:extLst>
              <a:ext uri="{FF2B5EF4-FFF2-40B4-BE49-F238E27FC236}">
                <a16:creationId xmlns:a16="http://schemas.microsoft.com/office/drawing/2014/main" id="{F343848A-7D1F-3B46-BA24-8E583A3A16B4}"/>
              </a:ext>
            </a:extLst>
          </p:cNvPr>
          <p:cNvCxnSpPr>
            <a:endCxn id="27" idx="4"/>
          </p:cNvCxnSpPr>
          <p:nvPr/>
        </p:nvCxnSpPr>
        <p:spPr>
          <a:xfrm rot="10800000">
            <a:off x="5008791" y="1392465"/>
            <a:ext cx="3367767" cy="276315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eur : en arc 41">
            <a:extLst>
              <a:ext uri="{FF2B5EF4-FFF2-40B4-BE49-F238E27FC236}">
                <a16:creationId xmlns:a16="http://schemas.microsoft.com/office/drawing/2014/main" id="{5B519EAC-477D-9DEC-1CEF-CA6E9022682F}"/>
              </a:ext>
            </a:extLst>
          </p:cNvPr>
          <p:cNvCxnSpPr/>
          <p:nvPr/>
        </p:nvCxnSpPr>
        <p:spPr>
          <a:xfrm rot="16200000" flipV="1">
            <a:off x="5037366" y="1706334"/>
            <a:ext cx="3641272" cy="315141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eur : en arc 43">
            <a:extLst>
              <a:ext uri="{FF2B5EF4-FFF2-40B4-BE49-F238E27FC236}">
                <a16:creationId xmlns:a16="http://schemas.microsoft.com/office/drawing/2014/main" id="{4499159D-1F54-D3A2-7BC9-E38B0B4F679C}"/>
              </a:ext>
            </a:extLst>
          </p:cNvPr>
          <p:cNvCxnSpPr/>
          <p:nvPr/>
        </p:nvCxnSpPr>
        <p:spPr>
          <a:xfrm>
            <a:off x="3116032" y="1408219"/>
            <a:ext cx="5342162" cy="386953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573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E31ACA-467E-65C7-1B05-6868F608255D}"/>
              </a:ext>
            </a:extLst>
          </p:cNvPr>
          <p:cNvSpPr>
            <a:spLocks noGrp="1"/>
          </p:cNvSpPr>
          <p:nvPr>
            <p:ph type="title"/>
          </p:nvPr>
        </p:nvSpPr>
        <p:spPr/>
        <p:txBody>
          <a:bodyPr>
            <a:normAutofit/>
          </a:bodyPr>
          <a:lstStyle/>
          <a:p>
            <a:r>
              <a:rPr lang="fr-BE" sz="1300" dirty="0"/>
              <a:t>Constellation 2</a:t>
            </a:r>
            <a:br>
              <a:rPr lang="fr-BE" dirty="0"/>
            </a:br>
            <a:r>
              <a:rPr lang="fr-BE" dirty="0"/>
              <a:t>Place publique</a:t>
            </a:r>
            <a:br>
              <a:rPr lang="fr-BE" dirty="0"/>
            </a:br>
            <a:r>
              <a:rPr lang="fr-BE" sz="1800" dirty="0"/>
              <a:t>La valorisation des artistes et des patrimoines </a:t>
            </a:r>
          </a:p>
        </p:txBody>
      </p:sp>
      <p:sp>
        <p:nvSpPr>
          <p:cNvPr id="3" name="ZoneTexte 2">
            <a:extLst>
              <a:ext uri="{FF2B5EF4-FFF2-40B4-BE49-F238E27FC236}">
                <a16:creationId xmlns:a16="http://schemas.microsoft.com/office/drawing/2014/main" id="{DAB5839A-D4D3-7F5A-3E62-0DE04195C6EF}"/>
              </a:ext>
            </a:extLst>
          </p:cNvPr>
          <p:cNvSpPr txBox="1"/>
          <p:nvPr/>
        </p:nvSpPr>
        <p:spPr>
          <a:xfrm>
            <a:off x="677334" y="1812758"/>
            <a:ext cx="10006708" cy="5078185"/>
          </a:xfrm>
          <a:prstGeom prst="rect">
            <a:avLst/>
          </a:prstGeom>
          <a:noFill/>
        </p:spPr>
        <p:txBody>
          <a:bodyPr wrap="square" rtlCol="0">
            <a:spAutoFit/>
          </a:bodyPr>
          <a:lstStyle/>
          <a:p>
            <a:r>
              <a:rPr lang="fr-BE" b="1" dirty="0"/>
              <a:t>Contexte:</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La constellation « Place publique » est née d’un double constat et d’éléments qui ont été relevés comme prioritaires dans l’analyse partagée :</a:t>
            </a:r>
          </a:p>
          <a:p>
            <a:pPr marL="342900" lvl="0" indent="-342900">
              <a:lnSpc>
                <a:spcPct val="107000"/>
              </a:lnSpc>
              <a:buFont typeface="Calibri" panose="020F050202020403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fr-BE" sz="1800" dirty="0">
                <a:effectLst/>
                <a:latin typeface="Calibri" panose="020F0502020204030204" pitchFamily="34" charset="0"/>
                <a:ea typeface="Calibri" panose="020F0502020204030204" pitchFamily="34" charset="0"/>
                <a:cs typeface="Times New Roman" panose="02020603050405020304" pitchFamily="18" charset="0"/>
              </a:rPr>
              <a:t>La nécessité pour Ecrin de « sortir des murs ». Un constat assez clair exprimé dans les cartes postales et les enjeux dégagés : la culture doit prendre en place au cœur des villages, être itinérante, ouverte à tous, hors des murs. La culture est médium pour faire revivre les villages, créer du lien entre les citoyens et une dynamique parmi les villageois. </a:t>
            </a:r>
          </a:p>
          <a:p>
            <a:pPr marL="342900" lvl="0" indent="-342900">
              <a:lnSpc>
                <a:spcPct val="107000"/>
              </a:lnSpc>
              <a:buFont typeface="Calibri" panose="020F050202020403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fr-BE" sz="1800" dirty="0">
                <a:effectLst/>
                <a:latin typeface="Calibri" panose="020F0502020204030204" pitchFamily="34" charset="0"/>
                <a:ea typeface="Calibri" panose="020F0502020204030204" pitchFamily="34" charset="0"/>
                <a:cs typeface="Times New Roman" panose="02020603050405020304" pitchFamily="18" charset="0"/>
              </a:rPr>
              <a:t>L’importance d’offrir une possibilité de valoriser les productions artistiques amateures et professionnelles et le patrimoine local, naturel, bâti et immatériel.</a:t>
            </a:r>
          </a:p>
          <a:p>
            <a:pPr lvl="0">
              <a:lnSpc>
                <a:spcPct val="107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r>
              <a:rPr lang="fr-BE" b="1" dirty="0"/>
              <a:t>Enjeu prioritaire: </a:t>
            </a:r>
            <a:r>
              <a:rPr lang="fr-BE" dirty="0"/>
              <a:t>Une action culturelle fondée sur des valeurs…</a:t>
            </a:r>
          </a:p>
          <a:p>
            <a:r>
              <a:rPr lang="fr-BE" sz="1800" dirty="0">
                <a:effectLst/>
                <a:latin typeface="Calibri" panose="020F0502020204030204" pitchFamily="34" charset="0"/>
                <a:ea typeface="Calibri" panose="020F0502020204030204" pitchFamily="34" charset="0"/>
                <a:cs typeface="Times New Roman" panose="02020603050405020304" pitchFamily="18" charset="0"/>
              </a:rPr>
              <a:t>Le partage: favoriser la rencontre, les échanges, la convivialité, la co-construction. </a:t>
            </a:r>
          </a:p>
          <a:p>
            <a:r>
              <a:rPr lang="fr-BE" dirty="0">
                <a:latin typeface="Calibri" panose="020F0502020204030204" pitchFamily="34" charset="0"/>
                <a:ea typeface="Calibri" panose="020F0502020204030204" pitchFamily="34" charset="0"/>
                <a:cs typeface="Times New Roman" panose="02020603050405020304" pitchFamily="18" charset="0"/>
              </a:rPr>
              <a:t>La tra</a:t>
            </a:r>
            <a:r>
              <a:rPr lang="fr-BE" sz="1800" dirty="0">
                <a:effectLst/>
                <a:latin typeface="Calibri" panose="020F0502020204030204" pitchFamily="34" charset="0"/>
                <a:ea typeface="Calibri" panose="020F0502020204030204" pitchFamily="34" charset="0"/>
                <a:cs typeface="Times New Roman" panose="02020603050405020304" pitchFamily="18" charset="0"/>
              </a:rPr>
              <a:t>nsmission: valoriser les patrimoines naturels, bâtis, immatériels. </a:t>
            </a:r>
          </a:p>
          <a:p>
            <a:r>
              <a:rPr lang="fr-BE" dirty="0">
                <a:latin typeface="Calibri" panose="020F0502020204030204" pitchFamily="34" charset="0"/>
                <a:ea typeface="Calibri" panose="020F0502020204030204" pitchFamily="34" charset="0"/>
                <a:cs typeface="Times New Roman" panose="02020603050405020304" pitchFamily="18" charset="0"/>
              </a:rPr>
              <a:t>La </a:t>
            </a:r>
            <a:r>
              <a:rPr lang="fr-BE" sz="1800" dirty="0">
                <a:effectLst/>
                <a:latin typeface="Calibri" panose="020F0502020204030204" pitchFamily="34" charset="0"/>
                <a:ea typeface="Calibri" panose="020F0502020204030204" pitchFamily="34" charset="0"/>
                <a:cs typeface="Times New Roman" panose="02020603050405020304" pitchFamily="18" charset="0"/>
              </a:rPr>
              <a:t>valorisation: valoriser les ressources et créations artistiques amateurs et professionnelles. </a:t>
            </a:r>
          </a:p>
          <a:p>
            <a:r>
              <a:rPr lang="fr-BE" sz="1800" dirty="0">
                <a:effectLst/>
                <a:latin typeface="Calibri" panose="020F0502020204030204" pitchFamily="34" charset="0"/>
                <a:ea typeface="Calibri" panose="020F0502020204030204" pitchFamily="34" charset="0"/>
                <a:cs typeface="Times New Roman" panose="02020603050405020304" pitchFamily="18" charset="0"/>
              </a:rPr>
              <a:t>L’expression: favoriser tous les modes d’expression des publics, individuellement et collectivement. </a:t>
            </a:r>
          </a:p>
          <a:p>
            <a:r>
              <a:rPr lang="fr-BE" sz="1800" dirty="0">
                <a:effectLst/>
                <a:latin typeface="Calibri" panose="020F0502020204030204" pitchFamily="34" charset="0"/>
                <a:ea typeface="Calibri" panose="020F0502020204030204" pitchFamily="34" charset="0"/>
                <a:cs typeface="Times New Roman" panose="02020603050405020304" pitchFamily="18" charset="0"/>
              </a:rPr>
              <a:t>Porter une attention particulière à l’initiative, la mobilisation  et la participation citoyenne</a:t>
            </a:r>
            <a:endParaRPr lang="fr-BE" dirty="0"/>
          </a:p>
          <a:p>
            <a:endParaRPr lang="fr-BE" dirty="0"/>
          </a:p>
        </p:txBody>
      </p:sp>
    </p:spTree>
    <p:extLst>
      <p:ext uri="{BB962C8B-B14F-4D97-AF65-F5344CB8AC3E}">
        <p14:creationId xmlns:p14="http://schemas.microsoft.com/office/powerpoint/2010/main" val="2431779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BEB852-3DF7-C648-732A-205AE09EF496}"/>
              </a:ext>
            </a:extLst>
          </p:cNvPr>
          <p:cNvSpPr>
            <a:spLocks noGrp="1"/>
          </p:cNvSpPr>
          <p:nvPr>
            <p:ph type="title"/>
          </p:nvPr>
        </p:nvSpPr>
        <p:spPr/>
        <p:txBody>
          <a:bodyPr>
            <a:normAutofit/>
          </a:bodyPr>
          <a:lstStyle/>
          <a:p>
            <a:r>
              <a:rPr lang="fr-BE" sz="4000" dirty="0"/>
              <a:t>Place publique</a:t>
            </a:r>
            <a:br>
              <a:rPr lang="fr-BE" dirty="0"/>
            </a:br>
            <a:r>
              <a:rPr lang="fr-BE" sz="2000" dirty="0"/>
              <a:t>La </a:t>
            </a:r>
            <a:r>
              <a:rPr lang="fr-BE" sz="1800" dirty="0"/>
              <a:t>valorisation</a:t>
            </a:r>
            <a:r>
              <a:rPr lang="fr-BE" sz="2000" dirty="0"/>
              <a:t> des artistes et des patrimoines</a:t>
            </a:r>
            <a:br>
              <a:rPr lang="fr-BE" sz="2000" dirty="0"/>
            </a:br>
            <a:r>
              <a:rPr lang="fr-BE" sz="1800" dirty="0">
                <a:solidFill>
                  <a:schemeClr val="tx1"/>
                </a:solidFill>
              </a:rPr>
              <a:t>Objectifs généraux:</a:t>
            </a:r>
          </a:p>
        </p:txBody>
      </p:sp>
      <p:sp>
        <p:nvSpPr>
          <p:cNvPr id="4" name="ZoneTexte 3">
            <a:extLst>
              <a:ext uri="{FF2B5EF4-FFF2-40B4-BE49-F238E27FC236}">
                <a16:creationId xmlns:a16="http://schemas.microsoft.com/office/drawing/2014/main" id="{AB2F52C6-E1FB-84CE-F014-0709E2258D9D}"/>
              </a:ext>
            </a:extLst>
          </p:cNvPr>
          <p:cNvSpPr txBox="1"/>
          <p:nvPr/>
        </p:nvSpPr>
        <p:spPr>
          <a:xfrm>
            <a:off x="826168" y="2229853"/>
            <a:ext cx="9520990" cy="4140685"/>
          </a:xfrm>
          <a:prstGeom prst="rect">
            <a:avLst/>
          </a:prstGeom>
          <a:noFill/>
        </p:spPr>
        <p:txBody>
          <a:bodyPr wrap="square" rtlCol="0">
            <a:spAutoFit/>
          </a:bodyPr>
          <a:lstStyle/>
          <a:p>
            <a:pPr indent="-1270" algn="just">
              <a:spcBef>
                <a:spcPts val="800"/>
              </a:spcBef>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800" dirty="0">
                <a:ln>
                  <a:noFill/>
                </a:ln>
                <a:solidFill>
                  <a:srgbClr val="000000"/>
                </a:solidFill>
                <a:effectLst/>
                <a:latin typeface="Calibri" panose="020F0502020204030204" pitchFamily="34" charset="0"/>
                <a:ea typeface="Arial Unicode MS"/>
                <a:cs typeface="Arial Unicode MS"/>
              </a:rPr>
              <a:t>- Favoriser l’accès à l’art sous différentes formes en milieu rural, au plus proche des populations – Toucher des populations</a:t>
            </a:r>
            <a:r>
              <a:rPr lang="fr-FR" sz="1800" dirty="0">
                <a:solidFill>
                  <a:srgbClr val="000000"/>
                </a:solidFill>
                <a:effectLst/>
                <a:latin typeface="Calibri" panose="020F0502020204030204" pitchFamily="34" charset="0"/>
                <a:ea typeface="Arial Unicode MS"/>
                <a:cs typeface="Arial Unicode MS"/>
              </a:rPr>
              <a:t> </a:t>
            </a:r>
            <a:r>
              <a:rPr lang="fr-FR" sz="1800" dirty="0">
                <a:ln>
                  <a:noFill/>
                </a:ln>
                <a:solidFill>
                  <a:srgbClr val="000000"/>
                </a:solidFill>
                <a:effectLst/>
                <a:latin typeface="Calibri" panose="020F0502020204030204" pitchFamily="34" charset="0"/>
                <a:ea typeface="Arial Unicode MS"/>
                <a:cs typeface="Arial Unicode MS"/>
              </a:rPr>
              <a:t>qui ne fréquentent pas/ou peut-être pas les espaces culturels clos (où la démarche de pousser les portes peut être est un frein).</a:t>
            </a:r>
            <a:endParaRPr lang="fr-BE" sz="1800" dirty="0">
              <a:solidFill>
                <a:srgbClr val="000000"/>
              </a:solidFill>
              <a:effectLst/>
              <a:latin typeface="Helvetica Neue"/>
              <a:ea typeface="Arial Unicode MS"/>
              <a:cs typeface="Arial Unicode MS"/>
            </a:endParaRPr>
          </a:p>
          <a:p>
            <a:pPr indent="-1270" algn="just">
              <a:spcBef>
                <a:spcPts val="800"/>
              </a:spcBef>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800" dirty="0">
                <a:ln>
                  <a:noFill/>
                </a:ln>
                <a:solidFill>
                  <a:srgbClr val="000000"/>
                </a:solidFill>
                <a:effectLst/>
                <a:latin typeface="Calibri" panose="020F0502020204030204" pitchFamily="34" charset="0"/>
                <a:ea typeface="Arial Unicode MS"/>
                <a:cs typeface="Arial Unicode MS"/>
              </a:rPr>
              <a:t>- Favoriser les liens : entre habitants, habitants et associations, habitants et artistes</a:t>
            </a:r>
            <a:endParaRPr lang="fr-BE" sz="1800" dirty="0">
              <a:solidFill>
                <a:srgbClr val="000000"/>
              </a:solidFill>
              <a:effectLst/>
              <a:latin typeface="Helvetica Neue"/>
              <a:ea typeface="Arial Unicode MS"/>
              <a:cs typeface="Arial Unicode MS"/>
            </a:endParaRPr>
          </a:p>
          <a:p>
            <a:pPr indent="-1270" algn="just">
              <a:spcBef>
                <a:spcPts val="800"/>
              </a:spcBef>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800" dirty="0">
                <a:ln>
                  <a:noFill/>
                </a:ln>
                <a:solidFill>
                  <a:srgbClr val="000000"/>
                </a:solidFill>
                <a:effectLst/>
                <a:latin typeface="Calibri" panose="020F0502020204030204" pitchFamily="34" charset="0"/>
                <a:ea typeface="Arial Unicode MS"/>
                <a:cs typeface="Arial Unicode MS"/>
              </a:rPr>
              <a:t>- Faciliter l’accès à l’art contemporain et à sa compréhension </a:t>
            </a:r>
            <a:endParaRPr lang="fr-BE" sz="1800" dirty="0">
              <a:solidFill>
                <a:srgbClr val="000000"/>
              </a:solidFill>
              <a:effectLst/>
              <a:latin typeface="Helvetica Neue"/>
              <a:ea typeface="Arial Unicode MS"/>
              <a:cs typeface="Arial Unicode MS"/>
            </a:endParaRPr>
          </a:p>
          <a:p>
            <a:pPr indent="-1270" algn="just">
              <a:spcBef>
                <a:spcPts val="800"/>
              </a:spcBef>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800" dirty="0">
                <a:ln>
                  <a:noFill/>
                </a:ln>
                <a:solidFill>
                  <a:srgbClr val="000000"/>
                </a:solidFill>
                <a:effectLst/>
                <a:latin typeface="Calibri" panose="020F0502020204030204" pitchFamily="34" charset="0"/>
                <a:ea typeface="Arial Unicode MS"/>
                <a:cs typeface="Arial Unicode MS"/>
              </a:rPr>
              <a:t>- Donner une visibilité aux artistes de la région et d’ailleurs. </a:t>
            </a:r>
            <a:endParaRPr lang="fr-BE" sz="1800" dirty="0">
              <a:solidFill>
                <a:srgbClr val="000000"/>
              </a:solidFill>
              <a:effectLst/>
              <a:latin typeface="Helvetica Neue"/>
              <a:ea typeface="Arial Unicode MS"/>
              <a:cs typeface="Arial Unicode MS"/>
            </a:endParaRPr>
          </a:p>
          <a:p>
            <a:pPr>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fr-FR" sz="1800" dirty="0">
                <a:ln>
                  <a:noFill/>
                </a:ln>
                <a:solidFill>
                  <a:srgbClr val="000000"/>
                </a:solidFill>
                <a:effectLst/>
                <a:uFill>
                  <a:solidFill>
                    <a:srgbClr val="000000"/>
                  </a:solidFill>
                </a:uFill>
                <a:latin typeface="Calibri" panose="020F0502020204030204" pitchFamily="34" charset="0"/>
                <a:ea typeface="Arial Unicode MS"/>
                <a:cs typeface="Arial Unicode MS"/>
              </a:rPr>
              <a:t>- Faire cohabiter créations amateures et professionnelles </a:t>
            </a:r>
            <a:endParaRPr lang="fr-BE" sz="18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indent="-1270" algn="just">
              <a:spcBef>
                <a:spcPts val="800"/>
              </a:spcBef>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800" dirty="0">
                <a:ln>
                  <a:noFill/>
                </a:ln>
                <a:solidFill>
                  <a:srgbClr val="000000"/>
                </a:solidFill>
                <a:effectLst/>
                <a:latin typeface="Calibri" panose="020F0502020204030204" pitchFamily="34" charset="0"/>
                <a:ea typeface="Arial Unicode MS"/>
                <a:cs typeface="Arial Unicode MS"/>
              </a:rPr>
              <a:t>- Insuffler davantage de dynamiques participatives et citoyennes en amenant les habitants à s’impliquer et à participer à un projet collectif.</a:t>
            </a:r>
            <a:endParaRPr lang="fr-BE" sz="1800" dirty="0">
              <a:solidFill>
                <a:srgbClr val="000000"/>
              </a:solidFill>
              <a:effectLst/>
              <a:latin typeface="Helvetica Neue"/>
              <a:ea typeface="Arial Unicode MS"/>
              <a:cs typeface="Arial Unicode MS"/>
            </a:endParaRPr>
          </a:p>
          <a:p>
            <a:pPr indent="-1270" algn="just">
              <a:spcBef>
                <a:spcPts val="800"/>
              </a:spcBef>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800" dirty="0">
                <a:ln>
                  <a:noFill/>
                </a:ln>
                <a:solidFill>
                  <a:srgbClr val="000000"/>
                </a:solidFill>
                <a:effectLst/>
                <a:latin typeface="Calibri" panose="020F0502020204030204" pitchFamily="34" charset="0"/>
                <a:ea typeface="Arial Unicode MS"/>
                <a:cs typeface="Arial Unicode MS"/>
              </a:rPr>
              <a:t>- Offrir des espaces de création artistiques individuelles ou collectives aux habitants</a:t>
            </a:r>
            <a:endParaRPr lang="fr-BE" sz="1800" dirty="0">
              <a:solidFill>
                <a:srgbClr val="000000"/>
              </a:solidFill>
              <a:effectLst/>
              <a:latin typeface="Helvetica Neue"/>
              <a:ea typeface="Arial Unicode MS"/>
              <a:cs typeface="Arial Unicode MS"/>
            </a:endParaRPr>
          </a:p>
          <a:p>
            <a:pPr indent="-1270" algn="just">
              <a:spcBef>
                <a:spcPts val="800"/>
              </a:spcBef>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800" dirty="0">
                <a:ln>
                  <a:noFill/>
                </a:ln>
                <a:solidFill>
                  <a:srgbClr val="000000"/>
                </a:solidFill>
                <a:effectLst/>
                <a:latin typeface="Calibri" panose="020F0502020204030204" pitchFamily="34" charset="0"/>
                <a:ea typeface="Arial Unicode MS"/>
                <a:cs typeface="Arial Unicode MS"/>
              </a:rPr>
              <a:t>- Mettre en valeur les patrimoines locaux (naturels, bâtis, immatériels, historiques) </a:t>
            </a:r>
            <a:endParaRPr lang="fr-BE" sz="1800" dirty="0">
              <a:solidFill>
                <a:srgbClr val="000000"/>
              </a:solidFill>
              <a:effectLst/>
              <a:latin typeface="Helvetica Neue"/>
              <a:ea typeface="Arial Unicode MS"/>
              <a:cs typeface="Arial Unicode MS"/>
            </a:endParaRPr>
          </a:p>
          <a:p>
            <a:pPr>
              <a:spcAft>
                <a:spcPts val="800"/>
              </a:spcAft>
            </a:pPr>
            <a:r>
              <a:rPr lang="fr-FR" sz="1800" dirty="0">
                <a:ln>
                  <a:noFill/>
                </a:ln>
                <a:solidFill>
                  <a:srgbClr val="000000"/>
                </a:solidFill>
                <a:effectLst/>
                <a:latin typeface="Calibri" panose="020F0502020204030204" pitchFamily="34" charset="0"/>
                <a:ea typeface="Arial Unicode MS"/>
                <a:cs typeface="Arial Unicode MS"/>
              </a:rPr>
              <a:t>- Intégrer le milieu scolaire, en lien avec les objectifs des projets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936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B4F28C-0E58-081A-EDE8-E4A2DAFC868F}"/>
              </a:ext>
            </a:extLst>
          </p:cNvPr>
          <p:cNvSpPr/>
          <p:nvPr/>
        </p:nvSpPr>
        <p:spPr>
          <a:xfrm>
            <a:off x="498022" y="2781984"/>
            <a:ext cx="2775857" cy="1306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t>Place publique</a:t>
            </a:r>
          </a:p>
        </p:txBody>
      </p:sp>
      <p:sp>
        <p:nvSpPr>
          <p:cNvPr id="3" name="Rectangle 2">
            <a:extLst>
              <a:ext uri="{FF2B5EF4-FFF2-40B4-BE49-F238E27FC236}">
                <a16:creationId xmlns:a16="http://schemas.microsoft.com/office/drawing/2014/main" id="{F712CA79-3984-EE8A-DFB0-66FFC1145BFA}"/>
              </a:ext>
            </a:extLst>
          </p:cNvPr>
          <p:cNvSpPr/>
          <p:nvPr/>
        </p:nvSpPr>
        <p:spPr>
          <a:xfrm>
            <a:off x="3273879" y="326571"/>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Partenaires </a:t>
            </a:r>
          </a:p>
        </p:txBody>
      </p:sp>
      <p:sp>
        <p:nvSpPr>
          <p:cNvPr id="4" name="Rectangle 3">
            <a:extLst>
              <a:ext uri="{FF2B5EF4-FFF2-40B4-BE49-F238E27FC236}">
                <a16:creationId xmlns:a16="http://schemas.microsoft.com/office/drawing/2014/main" id="{284D5571-66FB-7F92-A679-BB77AC4597A9}"/>
              </a:ext>
            </a:extLst>
          </p:cNvPr>
          <p:cNvSpPr/>
          <p:nvPr/>
        </p:nvSpPr>
        <p:spPr>
          <a:xfrm>
            <a:off x="8164286" y="220436"/>
            <a:ext cx="2032907" cy="391886"/>
          </a:xfrm>
          <a:prstGeom prst="rect">
            <a:avLst/>
          </a:prstGeom>
          <a:solidFill>
            <a:srgbClr val="606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Activités </a:t>
            </a:r>
          </a:p>
        </p:txBody>
      </p:sp>
      <p:sp>
        <p:nvSpPr>
          <p:cNvPr id="5" name="Rectangle 4">
            <a:extLst>
              <a:ext uri="{FF2B5EF4-FFF2-40B4-BE49-F238E27FC236}">
                <a16:creationId xmlns:a16="http://schemas.microsoft.com/office/drawing/2014/main" id="{09F51B9C-1A75-57D6-388C-3AF03DF8A986}"/>
              </a:ext>
            </a:extLst>
          </p:cNvPr>
          <p:cNvSpPr/>
          <p:nvPr/>
        </p:nvSpPr>
        <p:spPr>
          <a:xfrm>
            <a:off x="2873829" y="5584371"/>
            <a:ext cx="1975757" cy="85725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Diffusion </a:t>
            </a:r>
          </a:p>
        </p:txBody>
      </p:sp>
      <p:sp>
        <p:nvSpPr>
          <p:cNvPr id="6" name="Rectangle 5">
            <a:extLst>
              <a:ext uri="{FF2B5EF4-FFF2-40B4-BE49-F238E27FC236}">
                <a16:creationId xmlns:a16="http://schemas.microsoft.com/office/drawing/2014/main" id="{4001408D-BC51-D8F4-3CE6-8C94B4CFA5FE}"/>
              </a:ext>
            </a:extLst>
          </p:cNvPr>
          <p:cNvSpPr/>
          <p:nvPr/>
        </p:nvSpPr>
        <p:spPr>
          <a:xfrm>
            <a:off x="6245679" y="5584371"/>
            <a:ext cx="2032907" cy="85725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Terre-franche</a:t>
            </a:r>
            <a:r>
              <a:rPr lang="fr-BE" dirty="0"/>
              <a:t> </a:t>
            </a:r>
          </a:p>
        </p:txBody>
      </p:sp>
      <p:sp>
        <p:nvSpPr>
          <p:cNvPr id="7" name="Ellipse 6">
            <a:extLst>
              <a:ext uri="{FF2B5EF4-FFF2-40B4-BE49-F238E27FC236}">
                <a16:creationId xmlns:a16="http://schemas.microsoft.com/office/drawing/2014/main" id="{9C1F9D08-71BC-0FA6-5876-3539B4979882}"/>
              </a:ext>
            </a:extLst>
          </p:cNvPr>
          <p:cNvSpPr/>
          <p:nvPr/>
        </p:nvSpPr>
        <p:spPr>
          <a:xfrm>
            <a:off x="8596988" y="838888"/>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Village aux artistes</a:t>
            </a:r>
          </a:p>
        </p:txBody>
      </p:sp>
      <p:sp>
        <p:nvSpPr>
          <p:cNvPr id="8" name="Ellipse 7">
            <a:extLst>
              <a:ext uri="{FF2B5EF4-FFF2-40B4-BE49-F238E27FC236}">
                <a16:creationId xmlns:a16="http://schemas.microsoft.com/office/drawing/2014/main" id="{395838F2-50E9-B396-66D8-06F6EB0239A8}"/>
              </a:ext>
            </a:extLst>
          </p:cNvPr>
          <p:cNvSpPr/>
          <p:nvPr/>
        </p:nvSpPr>
        <p:spPr>
          <a:xfrm>
            <a:off x="8596987" y="1813160"/>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Festival arts de rue </a:t>
            </a:r>
          </a:p>
        </p:txBody>
      </p:sp>
      <p:sp>
        <p:nvSpPr>
          <p:cNvPr id="9" name="Ellipse 8">
            <a:extLst>
              <a:ext uri="{FF2B5EF4-FFF2-40B4-BE49-F238E27FC236}">
                <a16:creationId xmlns:a16="http://schemas.microsoft.com/office/drawing/2014/main" id="{450277F7-8335-9E8B-1CE2-14C925DF5363}"/>
              </a:ext>
            </a:extLst>
          </p:cNvPr>
          <p:cNvSpPr/>
          <p:nvPr/>
        </p:nvSpPr>
        <p:spPr>
          <a:xfrm>
            <a:off x="8596989" y="2798313"/>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Captations</a:t>
            </a:r>
          </a:p>
        </p:txBody>
      </p:sp>
      <p:sp>
        <p:nvSpPr>
          <p:cNvPr id="10" name="Ellipse 9">
            <a:extLst>
              <a:ext uri="{FF2B5EF4-FFF2-40B4-BE49-F238E27FC236}">
                <a16:creationId xmlns:a16="http://schemas.microsoft.com/office/drawing/2014/main" id="{D4350B10-8000-A261-8760-3FE77AADB4F6}"/>
              </a:ext>
            </a:extLst>
          </p:cNvPr>
          <p:cNvSpPr/>
          <p:nvPr/>
        </p:nvSpPr>
        <p:spPr>
          <a:xfrm>
            <a:off x="8596988" y="3808639"/>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Fiches balades ludiques</a:t>
            </a:r>
          </a:p>
        </p:txBody>
      </p:sp>
      <p:sp>
        <p:nvSpPr>
          <p:cNvPr id="11" name="Ellipse 10">
            <a:extLst>
              <a:ext uri="{FF2B5EF4-FFF2-40B4-BE49-F238E27FC236}">
                <a16:creationId xmlns:a16="http://schemas.microsoft.com/office/drawing/2014/main" id="{BE90DAE9-3203-5DC8-A4B2-AD71E9FCA343}"/>
              </a:ext>
            </a:extLst>
          </p:cNvPr>
          <p:cNvSpPr/>
          <p:nvPr/>
        </p:nvSpPr>
        <p:spPr>
          <a:xfrm>
            <a:off x="8596992" y="4782911"/>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Plateforme location </a:t>
            </a:r>
            <a:r>
              <a:rPr lang="fr-BE" dirty="0" err="1"/>
              <a:t>oeuvres</a:t>
            </a:r>
            <a:endParaRPr lang="fr-BE" dirty="0"/>
          </a:p>
        </p:txBody>
      </p:sp>
      <p:sp>
        <p:nvSpPr>
          <p:cNvPr id="12" name="Ellipse 11">
            <a:extLst>
              <a:ext uri="{FF2B5EF4-FFF2-40B4-BE49-F238E27FC236}">
                <a16:creationId xmlns:a16="http://schemas.microsoft.com/office/drawing/2014/main" id="{469AB66F-6B66-1D7B-E555-6AD22C7CFD60}"/>
              </a:ext>
            </a:extLst>
          </p:cNvPr>
          <p:cNvSpPr/>
          <p:nvPr/>
        </p:nvSpPr>
        <p:spPr>
          <a:xfrm>
            <a:off x="8596987" y="5717718"/>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Bibliothèque mémoire virtuelle</a:t>
            </a:r>
          </a:p>
        </p:txBody>
      </p:sp>
      <p:sp>
        <p:nvSpPr>
          <p:cNvPr id="13" name="Ellipse 12">
            <a:extLst>
              <a:ext uri="{FF2B5EF4-FFF2-40B4-BE49-F238E27FC236}">
                <a16:creationId xmlns:a16="http://schemas.microsoft.com/office/drawing/2014/main" id="{C5FC39D1-4A7F-59F2-440A-B70C0607FCD7}"/>
              </a:ext>
            </a:extLst>
          </p:cNvPr>
          <p:cNvSpPr/>
          <p:nvPr/>
        </p:nvSpPr>
        <p:spPr>
          <a:xfrm>
            <a:off x="6096000" y="963386"/>
            <a:ext cx="1121229" cy="416378"/>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PCDR</a:t>
            </a:r>
          </a:p>
        </p:txBody>
      </p:sp>
      <p:sp>
        <p:nvSpPr>
          <p:cNvPr id="14" name="Ellipse 13">
            <a:extLst>
              <a:ext uri="{FF2B5EF4-FFF2-40B4-BE49-F238E27FC236}">
                <a16:creationId xmlns:a16="http://schemas.microsoft.com/office/drawing/2014/main" id="{B6A00F3F-57BF-B05A-A6B5-A5AD8943DEA7}"/>
              </a:ext>
            </a:extLst>
          </p:cNvPr>
          <p:cNvSpPr/>
          <p:nvPr/>
        </p:nvSpPr>
        <p:spPr>
          <a:xfrm>
            <a:off x="7375072" y="887186"/>
            <a:ext cx="1121229" cy="568778"/>
          </a:xfrm>
          <a:prstGeom prst="ellips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GAL </a:t>
            </a:r>
          </a:p>
        </p:txBody>
      </p:sp>
      <p:cxnSp>
        <p:nvCxnSpPr>
          <p:cNvPr id="16" name="Connecteur : en arc 15">
            <a:extLst>
              <a:ext uri="{FF2B5EF4-FFF2-40B4-BE49-F238E27FC236}">
                <a16:creationId xmlns:a16="http://schemas.microsoft.com/office/drawing/2014/main" id="{E5B9CDCE-C9A1-E520-E1AE-21B5281C6450}"/>
              </a:ext>
            </a:extLst>
          </p:cNvPr>
          <p:cNvCxnSpPr>
            <a:stCxn id="2" idx="3"/>
            <a:endCxn id="7" idx="2"/>
          </p:cNvCxnSpPr>
          <p:nvPr/>
        </p:nvCxnSpPr>
        <p:spPr>
          <a:xfrm flipV="1">
            <a:off x="3273879" y="1267513"/>
            <a:ext cx="5323109" cy="216761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 en arc 17">
            <a:extLst>
              <a:ext uri="{FF2B5EF4-FFF2-40B4-BE49-F238E27FC236}">
                <a16:creationId xmlns:a16="http://schemas.microsoft.com/office/drawing/2014/main" id="{8BDBD624-4ADE-9F3C-CA7E-0E023B2626E1}"/>
              </a:ext>
            </a:extLst>
          </p:cNvPr>
          <p:cNvCxnSpPr>
            <a:stCxn id="2" idx="3"/>
            <a:endCxn id="8" idx="2"/>
          </p:cNvCxnSpPr>
          <p:nvPr/>
        </p:nvCxnSpPr>
        <p:spPr>
          <a:xfrm flipV="1">
            <a:off x="3273879" y="2241785"/>
            <a:ext cx="5323108" cy="119334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rc 19">
            <a:extLst>
              <a:ext uri="{FF2B5EF4-FFF2-40B4-BE49-F238E27FC236}">
                <a16:creationId xmlns:a16="http://schemas.microsoft.com/office/drawing/2014/main" id="{498E0886-0695-E3E7-E3AE-D370DCB5CBB1}"/>
              </a:ext>
            </a:extLst>
          </p:cNvPr>
          <p:cNvCxnSpPr>
            <a:stCxn id="2" idx="3"/>
            <a:endCxn id="9" idx="2"/>
          </p:cNvCxnSpPr>
          <p:nvPr/>
        </p:nvCxnSpPr>
        <p:spPr>
          <a:xfrm flipV="1">
            <a:off x="3273879" y="3226938"/>
            <a:ext cx="5323110" cy="20818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 en arc 21">
            <a:extLst>
              <a:ext uri="{FF2B5EF4-FFF2-40B4-BE49-F238E27FC236}">
                <a16:creationId xmlns:a16="http://schemas.microsoft.com/office/drawing/2014/main" id="{074DBE4B-1C8F-A158-82A2-6462A8ED02EA}"/>
              </a:ext>
            </a:extLst>
          </p:cNvPr>
          <p:cNvCxnSpPr>
            <a:stCxn id="2" idx="3"/>
            <a:endCxn id="10" idx="2"/>
          </p:cNvCxnSpPr>
          <p:nvPr/>
        </p:nvCxnSpPr>
        <p:spPr>
          <a:xfrm>
            <a:off x="3273879" y="3435127"/>
            <a:ext cx="5323109" cy="80213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 en arc 23">
            <a:extLst>
              <a:ext uri="{FF2B5EF4-FFF2-40B4-BE49-F238E27FC236}">
                <a16:creationId xmlns:a16="http://schemas.microsoft.com/office/drawing/2014/main" id="{43A24A66-8C34-D80E-D8AA-8D70612EC8A3}"/>
              </a:ext>
            </a:extLst>
          </p:cNvPr>
          <p:cNvCxnSpPr>
            <a:cxnSpLocks/>
          </p:cNvCxnSpPr>
          <p:nvPr/>
        </p:nvCxnSpPr>
        <p:spPr>
          <a:xfrm>
            <a:off x="3273875" y="3459278"/>
            <a:ext cx="5222426" cy="177404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 en arc 25">
            <a:extLst>
              <a:ext uri="{FF2B5EF4-FFF2-40B4-BE49-F238E27FC236}">
                <a16:creationId xmlns:a16="http://schemas.microsoft.com/office/drawing/2014/main" id="{74D87A3B-CD64-5C5B-FEDD-4958F4694E51}"/>
              </a:ext>
            </a:extLst>
          </p:cNvPr>
          <p:cNvCxnSpPr>
            <a:stCxn id="2" idx="3"/>
          </p:cNvCxnSpPr>
          <p:nvPr/>
        </p:nvCxnSpPr>
        <p:spPr>
          <a:xfrm>
            <a:off x="3273879" y="3435127"/>
            <a:ext cx="5461047" cy="245948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 en arc 27">
            <a:extLst>
              <a:ext uri="{FF2B5EF4-FFF2-40B4-BE49-F238E27FC236}">
                <a16:creationId xmlns:a16="http://schemas.microsoft.com/office/drawing/2014/main" id="{D968C256-D261-D92B-82B7-C36961E7067E}"/>
              </a:ext>
            </a:extLst>
          </p:cNvPr>
          <p:cNvCxnSpPr>
            <a:stCxn id="14" idx="4"/>
            <a:endCxn id="10" idx="2"/>
          </p:cNvCxnSpPr>
          <p:nvPr/>
        </p:nvCxnSpPr>
        <p:spPr>
          <a:xfrm rot="16200000" flipH="1">
            <a:off x="6875687" y="2515963"/>
            <a:ext cx="2781300" cy="66130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 en arc 29">
            <a:extLst>
              <a:ext uri="{FF2B5EF4-FFF2-40B4-BE49-F238E27FC236}">
                <a16:creationId xmlns:a16="http://schemas.microsoft.com/office/drawing/2014/main" id="{E02AEEF4-1B40-A663-FC76-D3C512201BEC}"/>
              </a:ext>
            </a:extLst>
          </p:cNvPr>
          <p:cNvCxnSpPr>
            <a:stCxn id="14" idx="4"/>
            <a:endCxn id="11" idx="2"/>
          </p:cNvCxnSpPr>
          <p:nvPr/>
        </p:nvCxnSpPr>
        <p:spPr>
          <a:xfrm rot="16200000" flipH="1">
            <a:off x="6388553" y="3003097"/>
            <a:ext cx="3755572" cy="66130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 en arc 31">
            <a:extLst>
              <a:ext uri="{FF2B5EF4-FFF2-40B4-BE49-F238E27FC236}">
                <a16:creationId xmlns:a16="http://schemas.microsoft.com/office/drawing/2014/main" id="{3166D247-5204-6F44-BDB8-713772C7F0FD}"/>
              </a:ext>
            </a:extLst>
          </p:cNvPr>
          <p:cNvCxnSpPr>
            <a:stCxn id="14" idx="4"/>
            <a:endCxn id="12" idx="1"/>
          </p:cNvCxnSpPr>
          <p:nvPr/>
        </p:nvCxnSpPr>
        <p:spPr>
          <a:xfrm rot="16200000" flipH="1">
            <a:off x="6229915" y="3161735"/>
            <a:ext cx="4387295" cy="975751"/>
          </a:xfrm>
          <a:prstGeom prst="curvedConnector3">
            <a:avLst>
              <a:gd name="adj1" fmla="val 9497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eur : en arc 36">
            <a:extLst>
              <a:ext uri="{FF2B5EF4-FFF2-40B4-BE49-F238E27FC236}">
                <a16:creationId xmlns:a16="http://schemas.microsoft.com/office/drawing/2014/main" id="{D68DFFE3-6A90-917E-104D-FADE389AA78F}"/>
              </a:ext>
            </a:extLst>
          </p:cNvPr>
          <p:cNvCxnSpPr>
            <a:stCxn id="13" idx="4"/>
            <a:endCxn id="10" idx="2"/>
          </p:cNvCxnSpPr>
          <p:nvPr/>
        </p:nvCxnSpPr>
        <p:spPr>
          <a:xfrm rot="16200000" flipH="1">
            <a:off x="6198051" y="1838327"/>
            <a:ext cx="2857500" cy="194037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a16="http://schemas.microsoft.com/office/drawing/2014/main" id="{F8F63FA2-349D-D9DF-FEA6-4E9E005AA566}"/>
              </a:ext>
            </a:extLst>
          </p:cNvPr>
          <p:cNvSpPr/>
          <p:nvPr/>
        </p:nvSpPr>
        <p:spPr>
          <a:xfrm>
            <a:off x="4261758" y="865420"/>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citoyens</a:t>
            </a:r>
          </a:p>
        </p:txBody>
      </p:sp>
      <p:sp>
        <p:nvSpPr>
          <p:cNvPr id="39" name="Ellipse 38">
            <a:extLst>
              <a:ext uri="{FF2B5EF4-FFF2-40B4-BE49-F238E27FC236}">
                <a16:creationId xmlns:a16="http://schemas.microsoft.com/office/drawing/2014/main" id="{7FDA3F91-8DF7-C5CC-E0CE-B96A18EB7773}"/>
              </a:ext>
            </a:extLst>
          </p:cNvPr>
          <p:cNvSpPr/>
          <p:nvPr/>
        </p:nvSpPr>
        <p:spPr>
          <a:xfrm>
            <a:off x="2597605" y="894001"/>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Artistes </a:t>
            </a:r>
          </a:p>
        </p:txBody>
      </p:sp>
      <p:sp>
        <p:nvSpPr>
          <p:cNvPr id="40" name="Ellipse 39">
            <a:extLst>
              <a:ext uri="{FF2B5EF4-FFF2-40B4-BE49-F238E27FC236}">
                <a16:creationId xmlns:a16="http://schemas.microsoft.com/office/drawing/2014/main" id="{1F68AEB3-A230-F9CD-0D56-B7D21BFECAE6}"/>
              </a:ext>
            </a:extLst>
          </p:cNvPr>
          <p:cNvSpPr/>
          <p:nvPr/>
        </p:nvSpPr>
        <p:spPr>
          <a:xfrm>
            <a:off x="432713" y="887246"/>
            <a:ext cx="2043791"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Associations </a:t>
            </a:r>
          </a:p>
        </p:txBody>
      </p:sp>
      <p:sp>
        <p:nvSpPr>
          <p:cNvPr id="41" name="Ellipse 40">
            <a:extLst>
              <a:ext uri="{FF2B5EF4-FFF2-40B4-BE49-F238E27FC236}">
                <a16:creationId xmlns:a16="http://schemas.microsoft.com/office/drawing/2014/main" id="{AC6BBDBB-494D-0998-CF08-43CDB7C469F8}"/>
              </a:ext>
            </a:extLst>
          </p:cNvPr>
          <p:cNvSpPr/>
          <p:nvPr/>
        </p:nvSpPr>
        <p:spPr>
          <a:xfrm>
            <a:off x="2002048" y="5054858"/>
            <a:ext cx="1904374" cy="527044"/>
          </a:xfrm>
          <a:prstGeom prst="ellipse">
            <a:avLst/>
          </a:prstGeom>
          <a:solidFill>
            <a:srgbClr val="606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Résidences </a:t>
            </a:r>
          </a:p>
        </p:txBody>
      </p:sp>
      <p:cxnSp>
        <p:nvCxnSpPr>
          <p:cNvPr id="43" name="Connecteur : en arc 42">
            <a:extLst>
              <a:ext uri="{FF2B5EF4-FFF2-40B4-BE49-F238E27FC236}">
                <a16:creationId xmlns:a16="http://schemas.microsoft.com/office/drawing/2014/main" id="{A4430E59-E5CB-969C-26CB-4F135029DB5B}"/>
              </a:ext>
            </a:extLst>
          </p:cNvPr>
          <p:cNvCxnSpPr>
            <a:stCxn id="5" idx="0"/>
            <a:endCxn id="9" idx="2"/>
          </p:cNvCxnSpPr>
          <p:nvPr/>
        </p:nvCxnSpPr>
        <p:spPr>
          <a:xfrm rot="5400000" flipH="1" flipV="1">
            <a:off x="5050632" y="2038015"/>
            <a:ext cx="2357433" cy="473528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eur : en arc 44">
            <a:extLst>
              <a:ext uri="{FF2B5EF4-FFF2-40B4-BE49-F238E27FC236}">
                <a16:creationId xmlns:a16="http://schemas.microsoft.com/office/drawing/2014/main" id="{9B05F910-D79F-8F8D-7490-EAACC59526DD}"/>
              </a:ext>
            </a:extLst>
          </p:cNvPr>
          <p:cNvCxnSpPr>
            <a:stCxn id="5" idx="0"/>
            <a:endCxn id="7" idx="2"/>
          </p:cNvCxnSpPr>
          <p:nvPr/>
        </p:nvCxnSpPr>
        <p:spPr>
          <a:xfrm rot="5400000" flipH="1" flipV="1">
            <a:off x="4070919" y="1058302"/>
            <a:ext cx="4316858" cy="473528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30839D70-981C-AB80-D8C7-C58C47454334}"/>
              </a:ext>
            </a:extLst>
          </p:cNvPr>
          <p:cNvCxnSpPr>
            <a:stCxn id="5" idx="0"/>
            <a:endCxn id="41" idx="5"/>
          </p:cNvCxnSpPr>
          <p:nvPr/>
        </p:nvCxnSpPr>
        <p:spPr>
          <a:xfrm flipH="1" flipV="1">
            <a:off x="3627533" y="5504718"/>
            <a:ext cx="234175" cy="79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eur : en arc 48">
            <a:extLst>
              <a:ext uri="{FF2B5EF4-FFF2-40B4-BE49-F238E27FC236}">
                <a16:creationId xmlns:a16="http://schemas.microsoft.com/office/drawing/2014/main" id="{F928A26B-EE36-735F-BC6E-F541762F7D69}"/>
              </a:ext>
            </a:extLst>
          </p:cNvPr>
          <p:cNvCxnSpPr>
            <a:stCxn id="41" idx="0"/>
            <a:endCxn id="8" idx="2"/>
          </p:cNvCxnSpPr>
          <p:nvPr/>
        </p:nvCxnSpPr>
        <p:spPr>
          <a:xfrm rot="5400000" flipH="1" flipV="1">
            <a:off x="4369075" y="826946"/>
            <a:ext cx="2813073" cy="564275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eur : en arc 50">
            <a:extLst>
              <a:ext uri="{FF2B5EF4-FFF2-40B4-BE49-F238E27FC236}">
                <a16:creationId xmlns:a16="http://schemas.microsoft.com/office/drawing/2014/main" id="{039A5D6B-0AC3-2C8F-A742-19B12BB46A05}"/>
              </a:ext>
            </a:extLst>
          </p:cNvPr>
          <p:cNvCxnSpPr>
            <a:stCxn id="6" idx="0"/>
            <a:endCxn id="7" idx="2"/>
          </p:cNvCxnSpPr>
          <p:nvPr/>
        </p:nvCxnSpPr>
        <p:spPr>
          <a:xfrm rot="5400000" flipH="1" flipV="1">
            <a:off x="5771131" y="2758515"/>
            <a:ext cx="4316858" cy="133485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eur : en arc 52">
            <a:extLst>
              <a:ext uri="{FF2B5EF4-FFF2-40B4-BE49-F238E27FC236}">
                <a16:creationId xmlns:a16="http://schemas.microsoft.com/office/drawing/2014/main" id="{1006F866-374F-A61E-89C4-DF8E51F1ED2F}"/>
              </a:ext>
            </a:extLst>
          </p:cNvPr>
          <p:cNvCxnSpPr>
            <a:stCxn id="6" idx="0"/>
            <a:endCxn id="8" idx="2"/>
          </p:cNvCxnSpPr>
          <p:nvPr/>
        </p:nvCxnSpPr>
        <p:spPr>
          <a:xfrm rot="5400000" flipH="1" flipV="1">
            <a:off x="6258267" y="3245651"/>
            <a:ext cx="3342586" cy="133485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eur : en arc 54">
            <a:extLst>
              <a:ext uri="{FF2B5EF4-FFF2-40B4-BE49-F238E27FC236}">
                <a16:creationId xmlns:a16="http://schemas.microsoft.com/office/drawing/2014/main" id="{15427221-7CC1-F602-B796-EF077AFD7108}"/>
              </a:ext>
            </a:extLst>
          </p:cNvPr>
          <p:cNvCxnSpPr>
            <a:cxnSpLocks/>
          </p:cNvCxnSpPr>
          <p:nvPr/>
        </p:nvCxnSpPr>
        <p:spPr>
          <a:xfrm rot="10800000" flipV="1">
            <a:off x="1724529" y="1418964"/>
            <a:ext cx="6872459" cy="3200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necteur : en arc 63">
            <a:extLst>
              <a:ext uri="{FF2B5EF4-FFF2-40B4-BE49-F238E27FC236}">
                <a16:creationId xmlns:a16="http://schemas.microsoft.com/office/drawing/2014/main" id="{2CE81222-2D3B-B07C-C65B-0875DC16A85A}"/>
              </a:ext>
            </a:extLst>
          </p:cNvPr>
          <p:cNvCxnSpPr/>
          <p:nvPr/>
        </p:nvCxnSpPr>
        <p:spPr>
          <a:xfrm rot="10800000" flipV="1">
            <a:off x="3481137" y="1401859"/>
            <a:ext cx="5115850" cy="9134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necteur : en arc 65">
            <a:extLst>
              <a:ext uri="{FF2B5EF4-FFF2-40B4-BE49-F238E27FC236}">
                <a16:creationId xmlns:a16="http://schemas.microsoft.com/office/drawing/2014/main" id="{65707CD5-1C4F-F77F-9C37-3366AC7018F7}"/>
              </a:ext>
            </a:extLst>
          </p:cNvPr>
          <p:cNvCxnSpPr/>
          <p:nvPr/>
        </p:nvCxnSpPr>
        <p:spPr>
          <a:xfrm rot="10800000" flipV="1">
            <a:off x="4927366" y="1433882"/>
            <a:ext cx="3669619" cy="5813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Connecteur : en arc 67">
            <a:extLst>
              <a:ext uri="{FF2B5EF4-FFF2-40B4-BE49-F238E27FC236}">
                <a16:creationId xmlns:a16="http://schemas.microsoft.com/office/drawing/2014/main" id="{16015B0B-A913-1CB5-B05C-39E13A49D7CA}"/>
              </a:ext>
            </a:extLst>
          </p:cNvPr>
          <p:cNvCxnSpPr>
            <a:stCxn id="8" idx="2"/>
            <a:endCxn id="39" idx="4"/>
          </p:cNvCxnSpPr>
          <p:nvPr/>
        </p:nvCxnSpPr>
        <p:spPr>
          <a:xfrm rot="10800000">
            <a:off x="3344637" y="1421045"/>
            <a:ext cx="5252350" cy="82074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necteur : en arc 69">
            <a:extLst>
              <a:ext uri="{FF2B5EF4-FFF2-40B4-BE49-F238E27FC236}">
                <a16:creationId xmlns:a16="http://schemas.microsoft.com/office/drawing/2014/main" id="{CEFC8118-A6FA-42E1-D3B9-329DD5FA014F}"/>
              </a:ext>
            </a:extLst>
          </p:cNvPr>
          <p:cNvCxnSpPr>
            <a:stCxn id="8" idx="2"/>
            <a:endCxn id="40" idx="4"/>
          </p:cNvCxnSpPr>
          <p:nvPr/>
        </p:nvCxnSpPr>
        <p:spPr>
          <a:xfrm rot="10800000">
            <a:off x="1454609" y="1414291"/>
            <a:ext cx="7142378" cy="82749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cteur : en arc 71">
            <a:extLst>
              <a:ext uri="{FF2B5EF4-FFF2-40B4-BE49-F238E27FC236}">
                <a16:creationId xmlns:a16="http://schemas.microsoft.com/office/drawing/2014/main" id="{6E1D96E0-022F-296D-9DB3-623415BCD047}"/>
              </a:ext>
            </a:extLst>
          </p:cNvPr>
          <p:cNvCxnSpPr>
            <a:stCxn id="8" idx="2"/>
            <a:endCxn id="38" idx="4"/>
          </p:cNvCxnSpPr>
          <p:nvPr/>
        </p:nvCxnSpPr>
        <p:spPr>
          <a:xfrm rot="10800000">
            <a:off x="5008791" y="1392465"/>
            <a:ext cx="3588197" cy="84932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eur : en arc 73">
            <a:extLst>
              <a:ext uri="{FF2B5EF4-FFF2-40B4-BE49-F238E27FC236}">
                <a16:creationId xmlns:a16="http://schemas.microsoft.com/office/drawing/2014/main" id="{F2EAAA1E-C47C-CE53-455E-00E09AD91888}"/>
              </a:ext>
            </a:extLst>
          </p:cNvPr>
          <p:cNvCxnSpPr>
            <a:stCxn id="9" idx="2"/>
            <a:endCxn id="39" idx="4"/>
          </p:cNvCxnSpPr>
          <p:nvPr/>
        </p:nvCxnSpPr>
        <p:spPr>
          <a:xfrm rot="10800000">
            <a:off x="3344637" y="1421046"/>
            <a:ext cx="5252352" cy="180589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necteur : en arc 75">
            <a:extLst>
              <a:ext uri="{FF2B5EF4-FFF2-40B4-BE49-F238E27FC236}">
                <a16:creationId xmlns:a16="http://schemas.microsoft.com/office/drawing/2014/main" id="{4583392C-B67F-35DB-D741-EF4B45007248}"/>
              </a:ext>
            </a:extLst>
          </p:cNvPr>
          <p:cNvCxnSpPr>
            <a:stCxn id="9" idx="2"/>
            <a:endCxn id="38" idx="3"/>
          </p:cNvCxnSpPr>
          <p:nvPr/>
        </p:nvCxnSpPr>
        <p:spPr>
          <a:xfrm rot="10800000">
            <a:off x="4480559" y="1315280"/>
            <a:ext cx="4116430" cy="191165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necteur : en arc 77">
            <a:extLst>
              <a:ext uri="{FF2B5EF4-FFF2-40B4-BE49-F238E27FC236}">
                <a16:creationId xmlns:a16="http://schemas.microsoft.com/office/drawing/2014/main" id="{11C7B692-4288-771C-508E-F6E8131FB9E9}"/>
              </a:ext>
            </a:extLst>
          </p:cNvPr>
          <p:cNvCxnSpPr>
            <a:stCxn id="10" idx="2"/>
            <a:endCxn id="38" idx="4"/>
          </p:cNvCxnSpPr>
          <p:nvPr/>
        </p:nvCxnSpPr>
        <p:spPr>
          <a:xfrm rot="10800000">
            <a:off x="5008790" y="1392464"/>
            <a:ext cx="3588198" cy="284480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necteur : en arc 79">
            <a:extLst>
              <a:ext uri="{FF2B5EF4-FFF2-40B4-BE49-F238E27FC236}">
                <a16:creationId xmlns:a16="http://schemas.microsoft.com/office/drawing/2014/main" id="{6A602690-3344-B8A4-399F-3B6ADD941493}"/>
              </a:ext>
            </a:extLst>
          </p:cNvPr>
          <p:cNvCxnSpPr>
            <a:stCxn id="6" idx="0"/>
          </p:cNvCxnSpPr>
          <p:nvPr/>
        </p:nvCxnSpPr>
        <p:spPr>
          <a:xfrm rot="5400000" flipH="1" flipV="1">
            <a:off x="7681134" y="4769204"/>
            <a:ext cx="396166" cy="123416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cteur : en arc 81">
            <a:extLst>
              <a:ext uri="{FF2B5EF4-FFF2-40B4-BE49-F238E27FC236}">
                <a16:creationId xmlns:a16="http://schemas.microsoft.com/office/drawing/2014/main" id="{7191BD16-9EAE-BBE4-A613-7F817BE630D1}"/>
              </a:ext>
            </a:extLst>
          </p:cNvPr>
          <p:cNvCxnSpPr>
            <a:stCxn id="11" idx="2"/>
            <a:endCxn id="39" idx="4"/>
          </p:cNvCxnSpPr>
          <p:nvPr/>
        </p:nvCxnSpPr>
        <p:spPr>
          <a:xfrm rot="10800000">
            <a:off x="3344638" y="1421046"/>
            <a:ext cx="5252355" cy="379049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7B3BDB98-FE8D-1958-4A2D-884432CE3094}"/>
              </a:ext>
            </a:extLst>
          </p:cNvPr>
          <p:cNvSpPr/>
          <p:nvPr/>
        </p:nvSpPr>
        <p:spPr>
          <a:xfrm>
            <a:off x="5577708" y="1412194"/>
            <a:ext cx="1153313" cy="432277"/>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t>Bouké</a:t>
            </a:r>
            <a:r>
              <a:rPr lang="fr-BE" sz="1400" dirty="0"/>
              <a:t> média</a:t>
            </a:r>
          </a:p>
        </p:txBody>
      </p:sp>
      <p:cxnSp>
        <p:nvCxnSpPr>
          <p:cNvPr id="19" name="Connecteur : en arc 18">
            <a:extLst>
              <a:ext uri="{FF2B5EF4-FFF2-40B4-BE49-F238E27FC236}">
                <a16:creationId xmlns:a16="http://schemas.microsoft.com/office/drawing/2014/main" id="{6FC7F5DE-11E2-501D-F858-A179AB946E43}"/>
              </a:ext>
            </a:extLst>
          </p:cNvPr>
          <p:cNvCxnSpPr>
            <a:stCxn id="15" idx="6"/>
            <a:endCxn id="9" idx="2"/>
          </p:cNvCxnSpPr>
          <p:nvPr/>
        </p:nvCxnSpPr>
        <p:spPr>
          <a:xfrm>
            <a:off x="6731021" y="1628333"/>
            <a:ext cx="1865968" cy="159860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484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F6F30A-5257-E364-AC2A-E0B5BE5E810B}"/>
              </a:ext>
            </a:extLst>
          </p:cNvPr>
          <p:cNvSpPr>
            <a:spLocks noGrp="1"/>
          </p:cNvSpPr>
          <p:nvPr>
            <p:ph type="title"/>
          </p:nvPr>
        </p:nvSpPr>
        <p:spPr/>
        <p:txBody>
          <a:bodyPr>
            <a:normAutofit/>
          </a:bodyPr>
          <a:lstStyle/>
          <a:p>
            <a:r>
              <a:rPr lang="fr-BE" sz="1300" dirty="0"/>
              <a:t>Constellation 3</a:t>
            </a:r>
            <a:br>
              <a:rPr lang="fr-BE" dirty="0"/>
            </a:br>
            <a:r>
              <a:rPr lang="fr-BE" dirty="0"/>
              <a:t>Et la santé, çà va?</a:t>
            </a:r>
            <a:br>
              <a:rPr lang="fr-BE" dirty="0"/>
            </a:br>
            <a:r>
              <a:rPr lang="fr-BE" sz="1800" dirty="0"/>
              <a:t>Un focus créatif sur un thème majeur</a:t>
            </a:r>
          </a:p>
        </p:txBody>
      </p:sp>
      <p:sp>
        <p:nvSpPr>
          <p:cNvPr id="3" name="ZoneTexte 2">
            <a:extLst>
              <a:ext uri="{FF2B5EF4-FFF2-40B4-BE49-F238E27FC236}">
                <a16:creationId xmlns:a16="http://schemas.microsoft.com/office/drawing/2014/main" id="{1AA4AC0C-FA41-FD92-7797-68BFD4C9A7E6}"/>
              </a:ext>
            </a:extLst>
          </p:cNvPr>
          <p:cNvSpPr txBox="1"/>
          <p:nvPr/>
        </p:nvSpPr>
        <p:spPr>
          <a:xfrm>
            <a:off x="677334" y="1804737"/>
            <a:ext cx="10335571" cy="4967642"/>
          </a:xfrm>
          <a:prstGeom prst="rect">
            <a:avLst/>
          </a:prstGeom>
          <a:noFill/>
        </p:spPr>
        <p:txBody>
          <a:bodyPr wrap="square" rtlCol="0">
            <a:spAutoFit/>
          </a:bodyPr>
          <a:lstStyle/>
          <a:p>
            <a:r>
              <a:rPr lang="fr-BE" b="1" dirty="0"/>
              <a:t>Contexte:</a:t>
            </a:r>
          </a:p>
          <a:p>
            <a:r>
              <a:rPr lang="fr-BE" sz="1800" dirty="0">
                <a:effectLst/>
                <a:latin typeface="Calibri" panose="020F0502020204030204" pitchFamily="34" charset="0"/>
                <a:ea typeface="Calibri" panose="020F0502020204030204" pitchFamily="34" charset="0"/>
                <a:cs typeface="Times New Roman" panose="02020603050405020304" pitchFamily="18" charset="0"/>
              </a:rPr>
              <a:t>La santé est apparue comme une des préoccupations de la population, qu’il s’agisse de la maintenir, ou d’être soi ou un de ses proches en situation de maladie, qu’il s’agisse de santé mentale et/ou physique. </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Comment la culture peut-elle contribuer à favoriser une meilleure santé pour tous? Et favoriser des liens d’entraide et de solidarité avec les personnes souffrantes qui ont le droit de vivre dans une société bienveillante et soutenante ! </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Notre commune, particulièrement marquée par le vieillissement de sa population et ses corollaires  donne, de plus, tout son sens à cette constellation.  </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Information, partage, prévention, soutien, accessibilité et expression sont quelques-uns des axes qui seront développés au travers d’activités.</a:t>
            </a:r>
          </a:p>
          <a:p>
            <a:r>
              <a:rPr lang="fr-BE" b="1" dirty="0"/>
              <a:t>Enjeu prioritaire:</a:t>
            </a:r>
          </a:p>
          <a:p>
            <a:r>
              <a:rPr lang="fr-BE" sz="1800" dirty="0">
                <a:effectLst/>
                <a:latin typeface="Calibri" panose="020F0502020204030204" pitchFamily="34" charset="0"/>
                <a:ea typeface="Calibri" panose="020F0502020204030204" pitchFamily="34" charset="0"/>
                <a:cs typeface="Times New Roman" panose="02020603050405020304" pitchFamily="18" charset="0"/>
              </a:rPr>
              <a:t>Chacun des enjeux est traversé par cette constellation mais elle est concerne bien évidemment plus précisément l’axe 2 : Une action culturelle favorisant le bien-être et le mieux vivre ensemble et notamment contribuer à l’amélioration de la santé des habitants (physique, morale, intellectuelle, sociale,..)</a:t>
            </a:r>
          </a:p>
          <a:p>
            <a:endParaRPr lang="fr-BE" dirty="0"/>
          </a:p>
          <a:p>
            <a:endParaRPr lang="fr-BE" dirty="0"/>
          </a:p>
        </p:txBody>
      </p:sp>
    </p:spTree>
    <p:extLst>
      <p:ext uri="{BB962C8B-B14F-4D97-AF65-F5344CB8AC3E}">
        <p14:creationId xmlns:p14="http://schemas.microsoft.com/office/powerpoint/2010/main" val="1008795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4C73D-21DB-5195-F452-3BE9A9ACEF33}"/>
              </a:ext>
            </a:extLst>
          </p:cNvPr>
          <p:cNvSpPr>
            <a:spLocks noGrp="1"/>
          </p:cNvSpPr>
          <p:nvPr>
            <p:ph type="title"/>
          </p:nvPr>
        </p:nvSpPr>
        <p:spPr/>
        <p:txBody>
          <a:bodyPr/>
          <a:lstStyle/>
          <a:p>
            <a:r>
              <a:rPr lang="fr-BE" dirty="0"/>
              <a:t>Et la santé, çà va?</a:t>
            </a:r>
            <a:br>
              <a:rPr lang="fr-BE" dirty="0"/>
            </a:br>
            <a:r>
              <a:rPr lang="fr-BE" sz="1800" dirty="0">
                <a:solidFill>
                  <a:schemeClr val="tx1"/>
                </a:solidFill>
              </a:rPr>
              <a:t>Objectifs généraux:</a:t>
            </a:r>
            <a:endParaRPr lang="fr-BE" sz="1800" dirty="0"/>
          </a:p>
        </p:txBody>
      </p:sp>
      <p:sp>
        <p:nvSpPr>
          <p:cNvPr id="3" name="ZoneTexte 2">
            <a:extLst>
              <a:ext uri="{FF2B5EF4-FFF2-40B4-BE49-F238E27FC236}">
                <a16:creationId xmlns:a16="http://schemas.microsoft.com/office/drawing/2014/main" id="{B643D1A7-9A94-AB3A-6F9E-5B431EFB494F}"/>
              </a:ext>
            </a:extLst>
          </p:cNvPr>
          <p:cNvSpPr txBox="1"/>
          <p:nvPr/>
        </p:nvSpPr>
        <p:spPr>
          <a:xfrm>
            <a:off x="818147" y="1860884"/>
            <a:ext cx="8455855" cy="3931910"/>
          </a:xfrm>
          <a:prstGeom prst="rect">
            <a:avLst/>
          </a:prstGeom>
          <a:noFill/>
        </p:spPr>
        <p:txBody>
          <a:bodyPr wrap="square" rtlCol="0">
            <a:spAutoFit/>
          </a:bodyPr>
          <a:lstStyle/>
          <a:p>
            <a:pPr marL="342900" lvl="0" indent="-342900">
              <a:lnSpc>
                <a:spcPct val="107000"/>
              </a:lnSpc>
              <a:buFont typeface="Calibri" panose="020F0502020204030204" pitchFamily="34" charset="0"/>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Avec l’aide des différentes associations qui traitent de santé au sens large, offrir des espaces de rencontre, d’échanges, de création et de solidarité avec des patients et des non-patients à travers différentes activités artistiques, sportives, rencontres, ateliers,… </a:t>
            </a:r>
          </a:p>
          <a:p>
            <a:pPr marL="342900" lvl="0" indent="-342900">
              <a:lnSpc>
                <a:spcPct val="107000"/>
              </a:lnSpc>
              <a:buFont typeface="Calibri" panose="020F0502020204030204" pitchFamily="34" charset="0"/>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Informer la population sur différentes thématiques relatives à la santé physique et/ou mentale</a:t>
            </a:r>
          </a:p>
          <a:p>
            <a:pPr marL="342900" lvl="0" indent="-342900">
              <a:lnSpc>
                <a:spcPct val="107000"/>
              </a:lnSpc>
              <a:buFont typeface="Calibri" panose="020F0502020204030204" pitchFamily="34" charset="0"/>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Promouvoir la santé à travers l’alimentation issue notamment des circuits courts. Avec l’aide des associations et des producteurs locaux</a:t>
            </a:r>
          </a:p>
          <a:p>
            <a:pPr marL="342900" lvl="0" indent="-342900">
              <a:lnSpc>
                <a:spcPct val="107000"/>
              </a:lnSpc>
              <a:buFont typeface="Calibri" panose="020F0502020204030204" pitchFamily="34" charset="0"/>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Organiser un évènement autour du bien-être avec des activités culturelles.</a:t>
            </a:r>
          </a:p>
          <a:p>
            <a:pPr marL="342900" lvl="0" indent="-342900">
              <a:lnSpc>
                <a:spcPct val="107000"/>
              </a:lnSpc>
              <a:buFont typeface="Calibri" panose="020F0502020204030204" pitchFamily="34" charset="0"/>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Intégrer des thématiques de santé à la programmation en diffusion des arts de la scène</a:t>
            </a:r>
          </a:p>
          <a:p>
            <a:pPr marL="342900" lvl="0" indent="-342900">
              <a:lnSpc>
                <a:spcPct val="107000"/>
              </a:lnSpc>
              <a:spcAft>
                <a:spcPts val="800"/>
              </a:spcAft>
              <a:buFont typeface="Calibri" panose="020F0502020204030204" pitchFamily="34" charset="0"/>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Développer l’accessibilité des activités, notamment de diffusion, aux personnes en situation de handicap.</a:t>
            </a:r>
          </a:p>
        </p:txBody>
      </p:sp>
    </p:spTree>
    <p:extLst>
      <p:ext uri="{BB962C8B-B14F-4D97-AF65-F5344CB8AC3E}">
        <p14:creationId xmlns:p14="http://schemas.microsoft.com/office/powerpoint/2010/main" val="2164449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B4F28C-0E58-081A-EDE8-E4A2DAFC868F}"/>
              </a:ext>
            </a:extLst>
          </p:cNvPr>
          <p:cNvSpPr/>
          <p:nvPr/>
        </p:nvSpPr>
        <p:spPr>
          <a:xfrm>
            <a:off x="601437" y="2767695"/>
            <a:ext cx="2775857" cy="1306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t>Et la santé, </a:t>
            </a:r>
          </a:p>
          <a:p>
            <a:pPr algn="ctr"/>
            <a:r>
              <a:rPr lang="fr-BE" sz="2800" dirty="0"/>
              <a:t>Çà va?</a:t>
            </a:r>
          </a:p>
        </p:txBody>
      </p:sp>
      <p:sp>
        <p:nvSpPr>
          <p:cNvPr id="3" name="Rectangle 2">
            <a:extLst>
              <a:ext uri="{FF2B5EF4-FFF2-40B4-BE49-F238E27FC236}">
                <a16:creationId xmlns:a16="http://schemas.microsoft.com/office/drawing/2014/main" id="{F712CA79-3984-EE8A-DFB0-66FFC1145BFA}"/>
              </a:ext>
            </a:extLst>
          </p:cNvPr>
          <p:cNvSpPr/>
          <p:nvPr/>
        </p:nvSpPr>
        <p:spPr>
          <a:xfrm>
            <a:off x="3273879" y="326571"/>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Partenaires </a:t>
            </a:r>
          </a:p>
        </p:txBody>
      </p:sp>
      <p:sp>
        <p:nvSpPr>
          <p:cNvPr id="4" name="Rectangle 3">
            <a:extLst>
              <a:ext uri="{FF2B5EF4-FFF2-40B4-BE49-F238E27FC236}">
                <a16:creationId xmlns:a16="http://schemas.microsoft.com/office/drawing/2014/main" id="{284D5571-66FB-7F92-A679-BB77AC4597A9}"/>
              </a:ext>
            </a:extLst>
          </p:cNvPr>
          <p:cNvSpPr/>
          <p:nvPr/>
        </p:nvSpPr>
        <p:spPr>
          <a:xfrm>
            <a:off x="8164286" y="220436"/>
            <a:ext cx="2032907" cy="391886"/>
          </a:xfrm>
          <a:prstGeom prst="rect">
            <a:avLst/>
          </a:prstGeom>
          <a:solidFill>
            <a:srgbClr val="606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Activités </a:t>
            </a:r>
          </a:p>
        </p:txBody>
      </p:sp>
      <p:sp>
        <p:nvSpPr>
          <p:cNvPr id="5" name="Rectangle 4">
            <a:extLst>
              <a:ext uri="{FF2B5EF4-FFF2-40B4-BE49-F238E27FC236}">
                <a16:creationId xmlns:a16="http://schemas.microsoft.com/office/drawing/2014/main" id="{09F51B9C-1A75-57D6-388C-3AF03DF8A986}"/>
              </a:ext>
            </a:extLst>
          </p:cNvPr>
          <p:cNvSpPr/>
          <p:nvPr/>
        </p:nvSpPr>
        <p:spPr>
          <a:xfrm>
            <a:off x="2873829" y="5584371"/>
            <a:ext cx="1975757" cy="85725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Diffusion </a:t>
            </a:r>
          </a:p>
        </p:txBody>
      </p:sp>
      <p:sp>
        <p:nvSpPr>
          <p:cNvPr id="6" name="Rectangle 5">
            <a:extLst>
              <a:ext uri="{FF2B5EF4-FFF2-40B4-BE49-F238E27FC236}">
                <a16:creationId xmlns:a16="http://schemas.microsoft.com/office/drawing/2014/main" id="{4001408D-BC51-D8F4-3CE6-8C94B4CFA5FE}"/>
              </a:ext>
            </a:extLst>
          </p:cNvPr>
          <p:cNvSpPr/>
          <p:nvPr/>
        </p:nvSpPr>
        <p:spPr>
          <a:xfrm>
            <a:off x="6245679" y="5584371"/>
            <a:ext cx="2032907" cy="85725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Terre-franche</a:t>
            </a:r>
            <a:r>
              <a:rPr lang="fr-BE" dirty="0"/>
              <a:t> </a:t>
            </a:r>
          </a:p>
        </p:txBody>
      </p:sp>
      <p:sp>
        <p:nvSpPr>
          <p:cNvPr id="7" name="Ellipse 6">
            <a:extLst>
              <a:ext uri="{FF2B5EF4-FFF2-40B4-BE49-F238E27FC236}">
                <a16:creationId xmlns:a16="http://schemas.microsoft.com/office/drawing/2014/main" id="{9C1F9D08-71BC-0FA6-5876-3539B4979882}"/>
              </a:ext>
            </a:extLst>
          </p:cNvPr>
          <p:cNvSpPr/>
          <p:nvPr/>
        </p:nvSpPr>
        <p:spPr>
          <a:xfrm>
            <a:off x="8596988" y="634781"/>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Balades</a:t>
            </a:r>
          </a:p>
        </p:txBody>
      </p:sp>
      <p:sp>
        <p:nvSpPr>
          <p:cNvPr id="8" name="Ellipse 7">
            <a:extLst>
              <a:ext uri="{FF2B5EF4-FFF2-40B4-BE49-F238E27FC236}">
                <a16:creationId xmlns:a16="http://schemas.microsoft.com/office/drawing/2014/main" id="{395838F2-50E9-B396-66D8-06F6EB0239A8}"/>
              </a:ext>
            </a:extLst>
          </p:cNvPr>
          <p:cNvSpPr/>
          <p:nvPr/>
        </p:nvSpPr>
        <p:spPr>
          <a:xfrm>
            <a:off x="8596987" y="1536938"/>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Conférences</a:t>
            </a:r>
          </a:p>
        </p:txBody>
      </p:sp>
      <p:sp>
        <p:nvSpPr>
          <p:cNvPr id="9" name="Ellipse 8">
            <a:extLst>
              <a:ext uri="{FF2B5EF4-FFF2-40B4-BE49-F238E27FC236}">
                <a16:creationId xmlns:a16="http://schemas.microsoft.com/office/drawing/2014/main" id="{450277F7-8335-9E8B-1CE2-14C925DF5363}"/>
              </a:ext>
            </a:extLst>
          </p:cNvPr>
          <p:cNvSpPr/>
          <p:nvPr/>
        </p:nvSpPr>
        <p:spPr>
          <a:xfrm>
            <a:off x="7821383" y="2439086"/>
            <a:ext cx="2147209"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Ateliers alimentation</a:t>
            </a:r>
          </a:p>
        </p:txBody>
      </p:sp>
      <p:sp>
        <p:nvSpPr>
          <p:cNvPr id="10" name="Ellipse 9">
            <a:extLst>
              <a:ext uri="{FF2B5EF4-FFF2-40B4-BE49-F238E27FC236}">
                <a16:creationId xmlns:a16="http://schemas.microsoft.com/office/drawing/2014/main" id="{D4350B10-8000-A261-8760-3FE77AADB4F6}"/>
              </a:ext>
            </a:extLst>
          </p:cNvPr>
          <p:cNvSpPr/>
          <p:nvPr/>
        </p:nvSpPr>
        <p:spPr>
          <a:xfrm>
            <a:off x="7845880" y="3326950"/>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Soirées causeries</a:t>
            </a:r>
          </a:p>
        </p:txBody>
      </p:sp>
      <p:sp>
        <p:nvSpPr>
          <p:cNvPr id="11" name="Ellipse 10">
            <a:extLst>
              <a:ext uri="{FF2B5EF4-FFF2-40B4-BE49-F238E27FC236}">
                <a16:creationId xmlns:a16="http://schemas.microsoft.com/office/drawing/2014/main" id="{BE90DAE9-3203-5DC8-A4B2-AD71E9FCA343}"/>
              </a:ext>
            </a:extLst>
          </p:cNvPr>
          <p:cNvSpPr/>
          <p:nvPr/>
        </p:nvSpPr>
        <p:spPr>
          <a:xfrm>
            <a:off x="7903036" y="4219578"/>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Création théâtre action</a:t>
            </a:r>
          </a:p>
        </p:txBody>
      </p:sp>
      <p:sp>
        <p:nvSpPr>
          <p:cNvPr id="12" name="Ellipse 11">
            <a:extLst>
              <a:ext uri="{FF2B5EF4-FFF2-40B4-BE49-F238E27FC236}">
                <a16:creationId xmlns:a16="http://schemas.microsoft.com/office/drawing/2014/main" id="{F62D5E1C-EF39-72ED-65EB-F58FC347EDDF}"/>
              </a:ext>
            </a:extLst>
          </p:cNvPr>
          <p:cNvSpPr/>
          <p:nvPr/>
        </p:nvSpPr>
        <p:spPr>
          <a:xfrm>
            <a:off x="8980704" y="5057436"/>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Evènement </a:t>
            </a:r>
          </a:p>
          <a:p>
            <a:pPr algn="ctr"/>
            <a:r>
              <a:rPr lang="fr-BE" dirty="0"/>
              <a:t>Salon santé</a:t>
            </a:r>
          </a:p>
        </p:txBody>
      </p:sp>
      <p:sp>
        <p:nvSpPr>
          <p:cNvPr id="13" name="Ellipse 12">
            <a:extLst>
              <a:ext uri="{FF2B5EF4-FFF2-40B4-BE49-F238E27FC236}">
                <a16:creationId xmlns:a16="http://schemas.microsoft.com/office/drawing/2014/main" id="{F10DB777-DDD6-1478-A871-8EEB78675DC1}"/>
              </a:ext>
            </a:extLst>
          </p:cNvPr>
          <p:cNvSpPr/>
          <p:nvPr/>
        </p:nvSpPr>
        <p:spPr>
          <a:xfrm>
            <a:off x="9968592" y="3651134"/>
            <a:ext cx="2147207" cy="879361"/>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 A tout petit pas » focus santé</a:t>
            </a:r>
          </a:p>
        </p:txBody>
      </p:sp>
      <p:sp>
        <p:nvSpPr>
          <p:cNvPr id="14" name="Ellipse 13">
            <a:extLst>
              <a:ext uri="{FF2B5EF4-FFF2-40B4-BE49-F238E27FC236}">
                <a16:creationId xmlns:a16="http://schemas.microsoft.com/office/drawing/2014/main" id="{0CBD115C-4A40-30CC-9F46-0F8E70499B5A}"/>
              </a:ext>
            </a:extLst>
          </p:cNvPr>
          <p:cNvSpPr/>
          <p:nvPr/>
        </p:nvSpPr>
        <p:spPr>
          <a:xfrm>
            <a:off x="9993086" y="2286364"/>
            <a:ext cx="2147207" cy="945682"/>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Projet scolaire</a:t>
            </a:r>
          </a:p>
        </p:txBody>
      </p:sp>
      <p:sp>
        <p:nvSpPr>
          <p:cNvPr id="15" name="Ellipse 14">
            <a:extLst>
              <a:ext uri="{FF2B5EF4-FFF2-40B4-BE49-F238E27FC236}">
                <a16:creationId xmlns:a16="http://schemas.microsoft.com/office/drawing/2014/main" id="{E6F4BFAC-BA00-E5FC-50DA-B445F037EBE4}"/>
              </a:ext>
            </a:extLst>
          </p:cNvPr>
          <p:cNvSpPr/>
          <p:nvPr/>
        </p:nvSpPr>
        <p:spPr>
          <a:xfrm>
            <a:off x="8396950" y="6000750"/>
            <a:ext cx="20329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Diffusion</a:t>
            </a:r>
          </a:p>
          <a:p>
            <a:pPr algn="ctr"/>
            <a:r>
              <a:rPr lang="fr-BE" dirty="0"/>
              <a:t>inclusive</a:t>
            </a:r>
          </a:p>
        </p:txBody>
      </p:sp>
      <p:sp>
        <p:nvSpPr>
          <p:cNvPr id="16" name="Ellipse 15">
            <a:extLst>
              <a:ext uri="{FF2B5EF4-FFF2-40B4-BE49-F238E27FC236}">
                <a16:creationId xmlns:a16="http://schemas.microsoft.com/office/drawing/2014/main" id="{373D01C1-136D-61E4-5F97-AF44D12D6037}"/>
              </a:ext>
            </a:extLst>
          </p:cNvPr>
          <p:cNvSpPr/>
          <p:nvPr/>
        </p:nvSpPr>
        <p:spPr>
          <a:xfrm>
            <a:off x="7341048" y="558581"/>
            <a:ext cx="1121229" cy="568778"/>
          </a:xfrm>
          <a:prstGeom prst="ellips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GAL </a:t>
            </a:r>
          </a:p>
        </p:txBody>
      </p:sp>
      <p:sp>
        <p:nvSpPr>
          <p:cNvPr id="17" name="Ellipse 16">
            <a:extLst>
              <a:ext uri="{FF2B5EF4-FFF2-40B4-BE49-F238E27FC236}">
                <a16:creationId xmlns:a16="http://schemas.microsoft.com/office/drawing/2014/main" id="{FC18C01D-A739-53ED-05AB-1E5B59058E00}"/>
              </a:ext>
            </a:extLst>
          </p:cNvPr>
          <p:cNvSpPr/>
          <p:nvPr/>
        </p:nvSpPr>
        <p:spPr>
          <a:xfrm>
            <a:off x="6085108" y="634781"/>
            <a:ext cx="1121229" cy="416378"/>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PCDR</a:t>
            </a:r>
          </a:p>
        </p:txBody>
      </p:sp>
      <p:cxnSp>
        <p:nvCxnSpPr>
          <p:cNvPr id="19" name="Connecteur : en arc 18">
            <a:extLst>
              <a:ext uri="{FF2B5EF4-FFF2-40B4-BE49-F238E27FC236}">
                <a16:creationId xmlns:a16="http://schemas.microsoft.com/office/drawing/2014/main" id="{73398C22-2F3E-7828-EED9-85874D67F43D}"/>
              </a:ext>
            </a:extLst>
          </p:cNvPr>
          <p:cNvCxnSpPr>
            <a:cxnSpLocks/>
            <a:endCxn id="5" idx="2"/>
          </p:cNvCxnSpPr>
          <p:nvPr/>
        </p:nvCxnSpPr>
        <p:spPr>
          <a:xfrm rot="10800000">
            <a:off x="3861708" y="6441622"/>
            <a:ext cx="4535242" cy="14559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 en arc 22">
            <a:extLst>
              <a:ext uri="{FF2B5EF4-FFF2-40B4-BE49-F238E27FC236}">
                <a16:creationId xmlns:a16="http://schemas.microsoft.com/office/drawing/2014/main" id="{909A31A0-E07F-B96A-94F1-7E1B0B5B17C9}"/>
              </a:ext>
            </a:extLst>
          </p:cNvPr>
          <p:cNvCxnSpPr>
            <a:stCxn id="6" idx="0"/>
            <a:endCxn id="11" idx="2"/>
          </p:cNvCxnSpPr>
          <p:nvPr/>
        </p:nvCxnSpPr>
        <p:spPr>
          <a:xfrm rot="5400000" flipH="1" flipV="1">
            <a:off x="7114500" y="4795836"/>
            <a:ext cx="936168" cy="64090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 en arc 24">
            <a:extLst>
              <a:ext uri="{FF2B5EF4-FFF2-40B4-BE49-F238E27FC236}">
                <a16:creationId xmlns:a16="http://schemas.microsoft.com/office/drawing/2014/main" id="{CF8A141E-ACEA-9CA1-1523-ACBD8D7697EE}"/>
              </a:ext>
            </a:extLst>
          </p:cNvPr>
          <p:cNvCxnSpPr>
            <a:stCxn id="7" idx="2"/>
            <a:endCxn id="16" idx="4"/>
          </p:cNvCxnSpPr>
          <p:nvPr/>
        </p:nvCxnSpPr>
        <p:spPr>
          <a:xfrm rot="10800000" flipV="1">
            <a:off x="7901664" y="1063405"/>
            <a:ext cx="695325" cy="63953"/>
          </a:xfrm>
          <a:prstGeom prst="curvedConnector4">
            <a:avLst>
              <a:gd name="adj1" fmla="val 9687"/>
              <a:gd name="adj2" fmla="val 102766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eur : en arc 26">
            <a:extLst>
              <a:ext uri="{FF2B5EF4-FFF2-40B4-BE49-F238E27FC236}">
                <a16:creationId xmlns:a16="http://schemas.microsoft.com/office/drawing/2014/main" id="{C9608D16-C12B-2776-45F9-69650D1DCA62}"/>
              </a:ext>
            </a:extLst>
          </p:cNvPr>
          <p:cNvCxnSpPr>
            <a:stCxn id="7" idx="2"/>
            <a:endCxn id="17" idx="4"/>
          </p:cNvCxnSpPr>
          <p:nvPr/>
        </p:nvCxnSpPr>
        <p:spPr>
          <a:xfrm rot="10800000">
            <a:off x="6645724" y="1051160"/>
            <a:ext cx="1951265" cy="1224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eur : en arc 28">
            <a:extLst>
              <a:ext uri="{FF2B5EF4-FFF2-40B4-BE49-F238E27FC236}">
                <a16:creationId xmlns:a16="http://schemas.microsoft.com/office/drawing/2014/main" id="{28DB3CF4-8C8D-7FAC-8E0D-3BC1BC1CD8B8}"/>
              </a:ext>
            </a:extLst>
          </p:cNvPr>
          <p:cNvCxnSpPr>
            <a:stCxn id="9" idx="2"/>
            <a:endCxn id="16" idx="4"/>
          </p:cNvCxnSpPr>
          <p:nvPr/>
        </p:nvCxnSpPr>
        <p:spPr>
          <a:xfrm rot="10800000" flipH="1">
            <a:off x="7821383" y="1127359"/>
            <a:ext cx="80280" cy="1740352"/>
          </a:xfrm>
          <a:prstGeom prst="curvedConnector4">
            <a:avLst>
              <a:gd name="adj1" fmla="val -284753"/>
              <a:gd name="adj2" fmla="val 6231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eur : en arc 30">
            <a:extLst>
              <a:ext uri="{FF2B5EF4-FFF2-40B4-BE49-F238E27FC236}">
                <a16:creationId xmlns:a16="http://schemas.microsoft.com/office/drawing/2014/main" id="{E25AA87C-0BFE-DC13-F6BA-4495DCB418ED}"/>
              </a:ext>
            </a:extLst>
          </p:cNvPr>
          <p:cNvCxnSpPr>
            <a:stCxn id="5" idx="0"/>
            <a:endCxn id="13" idx="2"/>
          </p:cNvCxnSpPr>
          <p:nvPr/>
        </p:nvCxnSpPr>
        <p:spPr>
          <a:xfrm rot="5400000" flipH="1" flipV="1">
            <a:off x="6168372" y="1784151"/>
            <a:ext cx="1493556" cy="610688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eur : en arc 32">
            <a:extLst>
              <a:ext uri="{FF2B5EF4-FFF2-40B4-BE49-F238E27FC236}">
                <a16:creationId xmlns:a16="http://schemas.microsoft.com/office/drawing/2014/main" id="{5C81DBD5-F3FF-4C7D-0DDB-8060E2A13512}"/>
              </a:ext>
            </a:extLst>
          </p:cNvPr>
          <p:cNvCxnSpPr>
            <a:endCxn id="5" idx="0"/>
          </p:cNvCxnSpPr>
          <p:nvPr/>
        </p:nvCxnSpPr>
        <p:spPr>
          <a:xfrm rot="10800000" flipV="1">
            <a:off x="3861709" y="4648203"/>
            <a:ext cx="3959675" cy="93616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A100DD93-CDD3-3B61-3DE7-3A42642445DC}"/>
              </a:ext>
            </a:extLst>
          </p:cNvPr>
          <p:cNvSpPr/>
          <p:nvPr/>
        </p:nvSpPr>
        <p:spPr>
          <a:xfrm>
            <a:off x="3831763" y="792133"/>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Pers. soignant </a:t>
            </a:r>
          </a:p>
        </p:txBody>
      </p:sp>
      <p:sp>
        <p:nvSpPr>
          <p:cNvPr id="35" name="Ellipse 34">
            <a:extLst>
              <a:ext uri="{FF2B5EF4-FFF2-40B4-BE49-F238E27FC236}">
                <a16:creationId xmlns:a16="http://schemas.microsoft.com/office/drawing/2014/main" id="{1391C479-93EC-B2A9-2108-0A5D1BD9C7AC}"/>
              </a:ext>
            </a:extLst>
          </p:cNvPr>
          <p:cNvSpPr/>
          <p:nvPr/>
        </p:nvSpPr>
        <p:spPr>
          <a:xfrm>
            <a:off x="2258287" y="792133"/>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citoyens</a:t>
            </a:r>
          </a:p>
        </p:txBody>
      </p:sp>
      <p:sp>
        <p:nvSpPr>
          <p:cNvPr id="36" name="Ellipse 35">
            <a:extLst>
              <a:ext uri="{FF2B5EF4-FFF2-40B4-BE49-F238E27FC236}">
                <a16:creationId xmlns:a16="http://schemas.microsoft.com/office/drawing/2014/main" id="{128F4435-8B41-1AE4-C06F-EB6C9F599E8C}"/>
              </a:ext>
            </a:extLst>
          </p:cNvPr>
          <p:cNvSpPr/>
          <p:nvPr/>
        </p:nvSpPr>
        <p:spPr>
          <a:xfrm>
            <a:off x="620488" y="794518"/>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Assoc santé</a:t>
            </a:r>
          </a:p>
        </p:txBody>
      </p:sp>
      <p:sp>
        <p:nvSpPr>
          <p:cNvPr id="37" name="Ellipse 36">
            <a:extLst>
              <a:ext uri="{FF2B5EF4-FFF2-40B4-BE49-F238E27FC236}">
                <a16:creationId xmlns:a16="http://schemas.microsoft.com/office/drawing/2014/main" id="{1312FBB7-869C-2E9F-FA36-928F45B1B8E9}"/>
              </a:ext>
            </a:extLst>
          </p:cNvPr>
          <p:cNvSpPr/>
          <p:nvPr/>
        </p:nvSpPr>
        <p:spPr>
          <a:xfrm>
            <a:off x="5325827" y="1199874"/>
            <a:ext cx="1494064" cy="416378"/>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Province </a:t>
            </a:r>
          </a:p>
        </p:txBody>
      </p:sp>
      <p:sp>
        <p:nvSpPr>
          <p:cNvPr id="38" name="Ellipse 37">
            <a:extLst>
              <a:ext uri="{FF2B5EF4-FFF2-40B4-BE49-F238E27FC236}">
                <a16:creationId xmlns:a16="http://schemas.microsoft.com/office/drawing/2014/main" id="{4C0697E2-2373-39CB-F79D-C9B0583B31C9}"/>
              </a:ext>
            </a:extLst>
          </p:cNvPr>
          <p:cNvSpPr/>
          <p:nvPr/>
        </p:nvSpPr>
        <p:spPr>
          <a:xfrm>
            <a:off x="862687" y="1408063"/>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Ecoles</a:t>
            </a:r>
          </a:p>
        </p:txBody>
      </p:sp>
      <p:cxnSp>
        <p:nvCxnSpPr>
          <p:cNvPr id="40" name="Connecteur : en arc 39">
            <a:extLst>
              <a:ext uri="{FF2B5EF4-FFF2-40B4-BE49-F238E27FC236}">
                <a16:creationId xmlns:a16="http://schemas.microsoft.com/office/drawing/2014/main" id="{F1F52715-B9D8-16B4-B4D0-801D42BEF830}"/>
              </a:ext>
            </a:extLst>
          </p:cNvPr>
          <p:cNvCxnSpPr>
            <a:stCxn id="38" idx="6"/>
            <a:endCxn id="14" idx="1"/>
          </p:cNvCxnSpPr>
          <p:nvPr/>
        </p:nvCxnSpPr>
        <p:spPr>
          <a:xfrm>
            <a:off x="2356751" y="1671585"/>
            <a:ext cx="7950786" cy="75327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eur : en arc 41">
            <a:extLst>
              <a:ext uri="{FF2B5EF4-FFF2-40B4-BE49-F238E27FC236}">
                <a16:creationId xmlns:a16="http://schemas.microsoft.com/office/drawing/2014/main" id="{1DC2791F-52B2-BC95-78A1-CF1887211A77}"/>
              </a:ext>
            </a:extLst>
          </p:cNvPr>
          <p:cNvCxnSpPr>
            <a:endCxn id="8" idx="2"/>
          </p:cNvCxnSpPr>
          <p:nvPr/>
        </p:nvCxnSpPr>
        <p:spPr>
          <a:xfrm>
            <a:off x="4629150" y="1380397"/>
            <a:ext cx="3967837" cy="585166"/>
          </a:xfrm>
          <a:prstGeom prst="curvedConnector3">
            <a:avLst>
              <a:gd name="adj1" fmla="val 1563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eur : en arc 44">
            <a:extLst>
              <a:ext uri="{FF2B5EF4-FFF2-40B4-BE49-F238E27FC236}">
                <a16:creationId xmlns:a16="http://schemas.microsoft.com/office/drawing/2014/main" id="{0CECC5F9-729F-37EA-3516-DFBD28466977}"/>
              </a:ext>
            </a:extLst>
          </p:cNvPr>
          <p:cNvCxnSpPr>
            <a:stCxn id="35" idx="4"/>
            <a:endCxn id="7" idx="2"/>
          </p:cNvCxnSpPr>
          <p:nvPr/>
        </p:nvCxnSpPr>
        <p:spPr>
          <a:xfrm rot="5400000" flipH="1" flipV="1">
            <a:off x="5673267" y="-1604543"/>
            <a:ext cx="255771" cy="5591669"/>
          </a:xfrm>
          <a:prstGeom prst="curvedConnector4">
            <a:avLst>
              <a:gd name="adj1" fmla="val -196002"/>
              <a:gd name="adj2" fmla="val 7719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eur : en arc 48">
            <a:extLst>
              <a:ext uri="{FF2B5EF4-FFF2-40B4-BE49-F238E27FC236}">
                <a16:creationId xmlns:a16="http://schemas.microsoft.com/office/drawing/2014/main" id="{39C7C4AE-D4D7-D30A-D81D-B4B451C3D539}"/>
              </a:ext>
            </a:extLst>
          </p:cNvPr>
          <p:cNvCxnSpPr>
            <a:stCxn id="35" idx="4"/>
            <a:endCxn id="9" idx="2"/>
          </p:cNvCxnSpPr>
          <p:nvPr/>
        </p:nvCxnSpPr>
        <p:spPr>
          <a:xfrm rot="16200000" flipH="1">
            <a:off x="4595997" y="-271502"/>
            <a:ext cx="1569682" cy="475103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eur : en arc 50">
            <a:extLst>
              <a:ext uri="{FF2B5EF4-FFF2-40B4-BE49-F238E27FC236}">
                <a16:creationId xmlns:a16="http://schemas.microsoft.com/office/drawing/2014/main" id="{DB85A826-41ED-FCB6-ECA2-9B4B2ECF5F8D}"/>
              </a:ext>
            </a:extLst>
          </p:cNvPr>
          <p:cNvCxnSpPr>
            <a:endCxn id="8" idx="2"/>
          </p:cNvCxnSpPr>
          <p:nvPr/>
        </p:nvCxnSpPr>
        <p:spPr>
          <a:xfrm>
            <a:off x="3052075" y="1380397"/>
            <a:ext cx="5544912" cy="585166"/>
          </a:xfrm>
          <a:prstGeom prst="curvedConnector3">
            <a:avLst>
              <a:gd name="adj1" fmla="val -193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eur : en arc 54">
            <a:extLst>
              <a:ext uri="{FF2B5EF4-FFF2-40B4-BE49-F238E27FC236}">
                <a16:creationId xmlns:a16="http://schemas.microsoft.com/office/drawing/2014/main" id="{8BE35303-E41E-7D25-C4D0-860E423ADB2F}"/>
              </a:ext>
            </a:extLst>
          </p:cNvPr>
          <p:cNvCxnSpPr>
            <a:endCxn id="10" idx="2"/>
          </p:cNvCxnSpPr>
          <p:nvPr/>
        </p:nvCxnSpPr>
        <p:spPr>
          <a:xfrm>
            <a:off x="3103782" y="1390881"/>
            <a:ext cx="4742098" cy="236469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eur : en arc 56">
            <a:extLst>
              <a:ext uri="{FF2B5EF4-FFF2-40B4-BE49-F238E27FC236}">
                <a16:creationId xmlns:a16="http://schemas.microsoft.com/office/drawing/2014/main" id="{7380868B-5057-7354-8944-E7A7C34BD777}"/>
              </a:ext>
            </a:extLst>
          </p:cNvPr>
          <p:cNvCxnSpPr>
            <a:endCxn id="11" idx="2"/>
          </p:cNvCxnSpPr>
          <p:nvPr/>
        </p:nvCxnSpPr>
        <p:spPr>
          <a:xfrm>
            <a:off x="3052074" y="1396108"/>
            <a:ext cx="4850962" cy="325209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eur : en arc 58">
            <a:extLst>
              <a:ext uri="{FF2B5EF4-FFF2-40B4-BE49-F238E27FC236}">
                <a16:creationId xmlns:a16="http://schemas.microsoft.com/office/drawing/2014/main" id="{4C1A7753-2177-3568-0B3A-C384EF3A9162}"/>
              </a:ext>
            </a:extLst>
          </p:cNvPr>
          <p:cNvCxnSpPr>
            <a:stCxn id="13" idx="2"/>
            <a:endCxn id="35" idx="4"/>
          </p:cNvCxnSpPr>
          <p:nvPr/>
        </p:nvCxnSpPr>
        <p:spPr>
          <a:xfrm rot="10800000">
            <a:off x="3005320" y="1319177"/>
            <a:ext cx="6963273" cy="277163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cteur : en arc 60">
            <a:extLst>
              <a:ext uri="{FF2B5EF4-FFF2-40B4-BE49-F238E27FC236}">
                <a16:creationId xmlns:a16="http://schemas.microsoft.com/office/drawing/2014/main" id="{8B38F7C2-FE32-E041-AE5E-8B03A9363704}"/>
              </a:ext>
            </a:extLst>
          </p:cNvPr>
          <p:cNvCxnSpPr>
            <a:stCxn id="36" idx="4"/>
            <a:endCxn id="10" idx="2"/>
          </p:cNvCxnSpPr>
          <p:nvPr/>
        </p:nvCxnSpPr>
        <p:spPr>
          <a:xfrm rot="16200000" flipH="1">
            <a:off x="3389694" y="-700612"/>
            <a:ext cx="2434013" cy="647836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cteur : en arc 62">
            <a:extLst>
              <a:ext uri="{FF2B5EF4-FFF2-40B4-BE49-F238E27FC236}">
                <a16:creationId xmlns:a16="http://schemas.microsoft.com/office/drawing/2014/main" id="{6F7575F0-94AF-9512-FEEA-C4BA4F4B8627}"/>
              </a:ext>
            </a:extLst>
          </p:cNvPr>
          <p:cNvCxnSpPr>
            <a:stCxn id="36" idx="4"/>
            <a:endCxn id="14" idx="3"/>
          </p:cNvCxnSpPr>
          <p:nvPr/>
        </p:nvCxnSpPr>
        <p:spPr>
          <a:xfrm rot="16200000" flipH="1">
            <a:off x="4951532" y="-2262451"/>
            <a:ext cx="1771992" cy="8940017"/>
          </a:xfrm>
          <a:prstGeom prst="curvedConnector3">
            <a:avLst>
              <a:gd name="adj1" fmla="val 12071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necteur : en arc 64">
            <a:extLst>
              <a:ext uri="{FF2B5EF4-FFF2-40B4-BE49-F238E27FC236}">
                <a16:creationId xmlns:a16="http://schemas.microsoft.com/office/drawing/2014/main" id="{4EAA4F96-422A-D9B8-610D-E8E9D032A58B}"/>
              </a:ext>
            </a:extLst>
          </p:cNvPr>
          <p:cNvCxnSpPr>
            <a:stCxn id="12" idx="2"/>
            <a:endCxn id="36" idx="5"/>
          </p:cNvCxnSpPr>
          <p:nvPr/>
        </p:nvCxnSpPr>
        <p:spPr>
          <a:xfrm rot="10800000">
            <a:off x="1895752" y="1244379"/>
            <a:ext cx="7084953" cy="424168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necteur : en arc 66">
            <a:extLst>
              <a:ext uri="{FF2B5EF4-FFF2-40B4-BE49-F238E27FC236}">
                <a16:creationId xmlns:a16="http://schemas.microsoft.com/office/drawing/2014/main" id="{B56BE6EA-0633-B5A0-1B4D-D8EB46B7E940}"/>
              </a:ext>
            </a:extLst>
          </p:cNvPr>
          <p:cNvCxnSpPr>
            <a:stCxn id="12" idx="2"/>
          </p:cNvCxnSpPr>
          <p:nvPr/>
        </p:nvCxnSpPr>
        <p:spPr>
          <a:xfrm rot="10800000">
            <a:off x="3192220" y="1319177"/>
            <a:ext cx="5788484" cy="416688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Connecteur : en arc 68">
            <a:extLst>
              <a:ext uri="{FF2B5EF4-FFF2-40B4-BE49-F238E27FC236}">
                <a16:creationId xmlns:a16="http://schemas.microsoft.com/office/drawing/2014/main" id="{8F8B081F-F8E1-CAE5-0EA0-E165DF97C5D2}"/>
              </a:ext>
            </a:extLst>
          </p:cNvPr>
          <p:cNvCxnSpPr>
            <a:stCxn id="15" idx="1"/>
          </p:cNvCxnSpPr>
          <p:nvPr/>
        </p:nvCxnSpPr>
        <p:spPr>
          <a:xfrm rot="16200000" flipV="1">
            <a:off x="3586443" y="1018072"/>
            <a:ext cx="4745894" cy="547054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eur : en arc 70">
            <a:extLst>
              <a:ext uri="{FF2B5EF4-FFF2-40B4-BE49-F238E27FC236}">
                <a16:creationId xmlns:a16="http://schemas.microsoft.com/office/drawing/2014/main" id="{54BCD8B0-2291-777A-A80C-FC217ECB9FC7}"/>
              </a:ext>
            </a:extLst>
          </p:cNvPr>
          <p:cNvCxnSpPr>
            <a:stCxn id="37" idx="4"/>
            <a:endCxn id="8" idx="2"/>
          </p:cNvCxnSpPr>
          <p:nvPr/>
        </p:nvCxnSpPr>
        <p:spPr>
          <a:xfrm rot="16200000" flipH="1">
            <a:off x="7160268" y="528843"/>
            <a:ext cx="349311" cy="252412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456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b="1" dirty="0">
                <a:solidFill>
                  <a:srgbClr val="92D050"/>
                </a:solidFill>
              </a:rPr>
              <a:t>Le territoire d’action</a:t>
            </a:r>
            <a:br>
              <a:rPr lang="fr-BE" b="1" dirty="0">
                <a:solidFill>
                  <a:srgbClr val="92D050"/>
                </a:solidFill>
              </a:rPr>
            </a:br>
            <a:endParaRPr lang="fr-BE" b="1" dirty="0">
              <a:solidFill>
                <a:srgbClr val="92D050"/>
              </a:solidFill>
            </a:endParaRPr>
          </a:p>
        </p:txBody>
      </p:sp>
      <p:sp>
        <p:nvSpPr>
          <p:cNvPr id="3" name="Espace réservé du contenu 2"/>
          <p:cNvSpPr>
            <a:spLocks noGrp="1"/>
          </p:cNvSpPr>
          <p:nvPr>
            <p:ph idx="1"/>
          </p:nvPr>
        </p:nvSpPr>
        <p:spPr>
          <a:xfrm>
            <a:off x="677334" y="1312607"/>
            <a:ext cx="8596668" cy="4728756"/>
          </a:xfrm>
        </p:spPr>
        <p:txBody>
          <a:bodyPr>
            <a:normAutofit/>
          </a:bodyPr>
          <a:lstStyle/>
          <a:p>
            <a:r>
              <a:rPr lang="fr-BE" dirty="0"/>
              <a:t>Le centre culturel doit tenir compte des réalités locales du ou des territoires qu’il souhaite toucher. Le territoire doit être entendu plus largement que le territoire géographique au sens strict, mais bien comme territoire « de projet »</a:t>
            </a:r>
          </a:p>
          <a:p>
            <a:pPr marL="0" indent="0">
              <a:buNone/>
            </a:pPr>
            <a:endParaRPr lang="fr-BE" dirty="0"/>
          </a:p>
          <a:p>
            <a:r>
              <a:rPr lang="fr-BE" dirty="0"/>
              <a:t>Il doit établir une analyse de ce(s) territoires(s) en y associant la population</a:t>
            </a:r>
          </a:p>
          <a:p>
            <a:pPr marL="0" indent="0">
              <a:buNone/>
            </a:pPr>
            <a:r>
              <a:rPr lang="fr-BE" dirty="0"/>
              <a:t>		</a:t>
            </a:r>
            <a:r>
              <a:rPr lang="fr-BE" sz="4400" b="1" dirty="0">
                <a:solidFill>
                  <a:srgbClr val="7030A0"/>
                </a:solidFill>
              </a:rPr>
              <a:t>= l’analyse partagée</a:t>
            </a:r>
          </a:p>
          <a:p>
            <a:pPr marL="0" indent="0">
              <a:buNone/>
            </a:pPr>
            <a:r>
              <a:rPr lang="fr-BE" dirty="0"/>
              <a:t>Elle est menée avec la population, les partenaires, les acteurs de l’action culturelle, les citoyens et est organisée via la constitution d’une « assemblée d’acteurs » qui mène un travail de réflexion sur base de l’intelligence collective pour réaliser un diagnostic du territoire, une identification des enjeux et déterminer la vision générale, les axes de développement et les objectifs généraux de l’action du Centre culturel.</a:t>
            </a:r>
          </a:p>
          <a:p>
            <a:pPr marL="0" indent="0">
              <a:buNone/>
            </a:pPr>
            <a:endParaRPr lang="fr-BE" sz="4400" b="1" dirty="0">
              <a:solidFill>
                <a:srgbClr val="7030A0"/>
              </a:solidFill>
            </a:endParaRPr>
          </a:p>
        </p:txBody>
      </p:sp>
    </p:spTree>
    <p:extLst>
      <p:ext uri="{BB962C8B-B14F-4D97-AF65-F5344CB8AC3E}">
        <p14:creationId xmlns:p14="http://schemas.microsoft.com/office/powerpoint/2010/main" val="714996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6425BE-2F89-738E-B269-CA8DC8EF2C4D}"/>
              </a:ext>
            </a:extLst>
          </p:cNvPr>
          <p:cNvSpPr>
            <a:spLocks noGrp="1"/>
          </p:cNvSpPr>
          <p:nvPr>
            <p:ph type="title"/>
          </p:nvPr>
        </p:nvSpPr>
        <p:spPr/>
        <p:txBody>
          <a:bodyPr>
            <a:normAutofit/>
          </a:bodyPr>
          <a:lstStyle/>
          <a:p>
            <a:r>
              <a:rPr lang="fr-BE" sz="1300" dirty="0"/>
              <a:t>Constellation 4</a:t>
            </a:r>
            <a:br>
              <a:rPr lang="fr-BE" dirty="0"/>
            </a:br>
            <a:r>
              <a:rPr lang="fr-BE" dirty="0"/>
              <a:t>Notre village est monde</a:t>
            </a:r>
            <a:br>
              <a:rPr lang="fr-BE" dirty="0"/>
            </a:br>
            <a:r>
              <a:rPr lang="fr-BE" sz="1800" dirty="0"/>
              <a:t>Une ouverture d’ici et d’ailleurs  </a:t>
            </a:r>
          </a:p>
        </p:txBody>
      </p:sp>
      <p:sp>
        <p:nvSpPr>
          <p:cNvPr id="3" name="ZoneTexte 2">
            <a:extLst>
              <a:ext uri="{FF2B5EF4-FFF2-40B4-BE49-F238E27FC236}">
                <a16:creationId xmlns:a16="http://schemas.microsoft.com/office/drawing/2014/main" id="{C8A3D348-9EBC-5091-6997-1A5C7BA439F2}"/>
              </a:ext>
            </a:extLst>
          </p:cNvPr>
          <p:cNvSpPr txBox="1"/>
          <p:nvPr/>
        </p:nvSpPr>
        <p:spPr>
          <a:xfrm>
            <a:off x="882315" y="1868906"/>
            <a:ext cx="9015663" cy="4301883"/>
          </a:xfrm>
          <a:prstGeom prst="rect">
            <a:avLst/>
          </a:prstGeom>
          <a:noFill/>
        </p:spPr>
        <p:txBody>
          <a:bodyPr wrap="square" rtlCol="0">
            <a:spAutoFit/>
          </a:bodyPr>
          <a:lstStyle/>
          <a:p>
            <a:r>
              <a:rPr lang="fr-BE" b="1" dirty="0"/>
              <a:t>Contexte:</a:t>
            </a:r>
          </a:p>
          <a:p>
            <a:pPr>
              <a:lnSpc>
                <a:spcPct val="107000"/>
              </a:lnSpc>
              <a:spcAft>
                <a:spcPts val="800"/>
              </a:spcAft>
            </a:pPr>
            <a:r>
              <a:rPr lang="fr-BE" sz="1800" i="1" dirty="0">
                <a:effectLst/>
                <a:latin typeface="Calibri" panose="020F0502020204030204" pitchFamily="34" charset="0"/>
                <a:ea typeface="Calibri" panose="020F0502020204030204" pitchFamily="34" charset="0"/>
                <a:cs typeface="Times New Roman" panose="02020603050405020304" pitchFamily="18" charset="0"/>
              </a:rPr>
              <a:t>Notre village est monde</a:t>
            </a:r>
            <a:r>
              <a:rPr lang="fr-BE" sz="1800" dirty="0">
                <a:effectLst/>
                <a:latin typeface="Calibri" panose="020F0502020204030204" pitchFamily="34" charset="0"/>
                <a:ea typeface="Calibri" panose="020F0502020204030204" pitchFamily="34" charset="0"/>
                <a:cs typeface="Times New Roman" panose="02020603050405020304" pitchFamily="18" charset="0"/>
              </a:rPr>
              <a:t> propose une approche collective et participative pour inciter la curiosité et l’envie d’aller vers l’Autre, contribuant, par-là, à une meilleure compréhension mutuelle… et aussi à une meilleure connaissance de sa propre culture. </a:t>
            </a:r>
            <a:r>
              <a:rPr lang="fr-BE" sz="1800" dirty="0">
                <a:solidFill>
                  <a:srgbClr val="4D5156"/>
                </a:solidFill>
                <a:effectLst/>
                <a:latin typeface="Arial" panose="020B060402020202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Ce projet s’incarne dans une démarche participative et rassembleuse, vectrice de liens qui vise l’ouverture  aux cultures en favorisant le partage et le dialogue par le biais de rencontres, d’activités culturelles, artistiques et réflexives diverses, accessibles à tous.</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Une démarche enrichie d’initiatives d’ouvertures vers le monde d’aujourd’hui et de demain.</a:t>
            </a:r>
          </a:p>
          <a:p>
            <a:r>
              <a:rPr lang="fr-BE" b="1" dirty="0"/>
              <a:t>Enjeux prioritaires:</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AXE 1 : Une action culturelle fondée sur des valeurs</a:t>
            </a:r>
          </a:p>
          <a:p>
            <a:pPr>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AXE 2 : Une action culturelle… favorisant le bien-être et le mieux vivre ensemble et notamment dépasser les clivages catégorielles et promouvoir la diversité: multiculturelle, intergénérationnelle, anciens et nouveaux habitants</a:t>
            </a:r>
            <a:endParaRPr lang="fr-BE" dirty="0"/>
          </a:p>
        </p:txBody>
      </p:sp>
    </p:spTree>
    <p:extLst>
      <p:ext uri="{BB962C8B-B14F-4D97-AF65-F5344CB8AC3E}">
        <p14:creationId xmlns:p14="http://schemas.microsoft.com/office/powerpoint/2010/main" val="3673542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3B4919-21A4-E8D7-8758-AD8897CA50EA}"/>
              </a:ext>
            </a:extLst>
          </p:cNvPr>
          <p:cNvSpPr>
            <a:spLocks noGrp="1"/>
          </p:cNvSpPr>
          <p:nvPr>
            <p:ph type="title"/>
          </p:nvPr>
        </p:nvSpPr>
        <p:spPr/>
        <p:txBody>
          <a:bodyPr/>
          <a:lstStyle/>
          <a:p>
            <a:r>
              <a:rPr lang="fr-BE" dirty="0"/>
              <a:t>Notre village est monde</a:t>
            </a:r>
            <a:br>
              <a:rPr lang="fr-BE" dirty="0"/>
            </a:br>
            <a:r>
              <a:rPr lang="fr-BE" sz="1800" b="1" dirty="0">
                <a:solidFill>
                  <a:schemeClr val="tx1"/>
                </a:solidFill>
              </a:rPr>
              <a:t>Objectifs généraux:</a:t>
            </a:r>
          </a:p>
        </p:txBody>
      </p:sp>
      <p:sp>
        <p:nvSpPr>
          <p:cNvPr id="3" name="ZoneTexte 2">
            <a:extLst>
              <a:ext uri="{FF2B5EF4-FFF2-40B4-BE49-F238E27FC236}">
                <a16:creationId xmlns:a16="http://schemas.microsoft.com/office/drawing/2014/main" id="{EE0AAF34-5459-BD84-643B-579E1843D533}"/>
              </a:ext>
            </a:extLst>
          </p:cNvPr>
          <p:cNvSpPr txBox="1"/>
          <p:nvPr/>
        </p:nvSpPr>
        <p:spPr>
          <a:xfrm>
            <a:off x="745959" y="1812758"/>
            <a:ext cx="8528044" cy="3635547"/>
          </a:xfrm>
          <a:prstGeom prst="rect">
            <a:avLst/>
          </a:prstGeom>
          <a:noFill/>
        </p:spPr>
        <p:txBody>
          <a:bodyPr wrap="square" rtlCol="0">
            <a:spAutoFit/>
          </a:bodyPr>
          <a:lstStyle/>
          <a:p>
            <a:pPr marL="342900" lvl="0" indent="-342900">
              <a:lnSpc>
                <a:spcPct val="107000"/>
              </a:lnSpc>
              <a:buFont typeface="Times New Roman" panose="02020603050405020304" pitchFamily="18" charset="0"/>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Mettre en place des activités participatives qui décloisonnent et favorisent la rencontre et une meilleure compréhension des uns et des autres (et donc la tolérance).</a:t>
            </a:r>
          </a:p>
          <a:p>
            <a:pPr marL="342900" lvl="0" indent="-342900">
              <a:lnSpc>
                <a:spcPct val="107000"/>
              </a:lnSpc>
              <a:buFont typeface="Times New Roman" panose="02020603050405020304" pitchFamily="18" charset="0"/>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Décentraliser des activités pour rencontrer et intéresser tous les publics : Créer des synergies entre les villageois avec les associations et les artistes de la Commune </a:t>
            </a:r>
          </a:p>
          <a:p>
            <a:pPr marL="342900" lvl="0" indent="-342900">
              <a:lnSpc>
                <a:spcPct val="107000"/>
              </a:lnSpc>
              <a:buFont typeface="Times New Roman" panose="02020603050405020304" pitchFamily="18" charset="0"/>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Sensibiliser les jeunes citoyens d’ici aux réalités des jeunes citoyens d’ailleurs, via des coopérations, des échanges, des rencontres, réfléchies ensemble et susceptibles de leur donner envie de passer à l’action et de vivre la rencontre, avec Terre franche, les écoles, les mouvements de jeunesse, les clubs des jeunes.</a:t>
            </a:r>
          </a:p>
          <a:p>
            <a:pPr marL="342900" lvl="0" indent="-342900">
              <a:lnSpc>
                <a:spcPct val="107000"/>
              </a:lnSpc>
              <a:spcAft>
                <a:spcPts val="800"/>
              </a:spcAft>
              <a:buFont typeface="Times New Roman" panose="02020603050405020304" pitchFamily="18" charset="0"/>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Intégrer cette démarche d’ouverture dans tous les axes de la programmation : diffusion tout public et scolaire, cinéma musique littérature, arts plastiques, reportages, Exploration du monde…</a:t>
            </a:r>
          </a:p>
        </p:txBody>
      </p:sp>
    </p:spTree>
    <p:extLst>
      <p:ext uri="{BB962C8B-B14F-4D97-AF65-F5344CB8AC3E}">
        <p14:creationId xmlns:p14="http://schemas.microsoft.com/office/powerpoint/2010/main" val="226473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B4F28C-0E58-081A-EDE8-E4A2DAFC868F}"/>
              </a:ext>
            </a:extLst>
          </p:cNvPr>
          <p:cNvSpPr/>
          <p:nvPr/>
        </p:nvSpPr>
        <p:spPr>
          <a:xfrm>
            <a:off x="601437" y="2767695"/>
            <a:ext cx="2775857" cy="1306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t>Notre village </a:t>
            </a:r>
          </a:p>
          <a:p>
            <a:pPr algn="ctr"/>
            <a:r>
              <a:rPr lang="fr-BE" sz="2800" dirty="0"/>
              <a:t>un monde</a:t>
            </a:r>
          </a:p>
        </p:txBody>
      </p:sp>
      <p:sp>
        <p:nvSpPr>
          <p:cNvPr id="3" name="Rectangle 2">
            <a:extLst>
              <a:ext uri="{FF2B5EF4-FFF2-40B4-BE49-F238E27FC236}">
                <a16:creationId xmlns:a16="http://schemas.microsoft.com/office/drawing/2014/main" id="{F712CA79-3984-EE8A-DFB0-66FFC1145BFA}"/>
              </a:ext>
            </a:extLst>
          </p:cNvPr>
          <p:cNvSpPr/>
          <p:nvPr/>
        </p:nvSpPr>
        <p:spPr>
          <a:xfrm>
            <a:off x="3273879" y="326571"/>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Partenaires </a:t>
            </a:r>
          </a:p>
        </p:txBody>
      </p:sp>
      <p:sp>
        <p:nvSpPr>
          <p:cNvPr id="4" name="Rectangle 3">
            <a:extLst>
              <a:ext uri="{FF2B5EF4-FFF2-40B4-BE49-F238E27FC236}">
                <a16:creationId xmlns:a16="http://schemas.microsoft.com/office/drawing/2014/main" id="{284D5571-66FB-7F92-A679-BB77AC4597A9}"/>
              </a:ext>
            </a:extLst>
          </p:cNvPr>
          <p:cNvSpPr/>
          <p:nvPr/>
        </p:nvSpPr>
        <p:spPr>
          <a:xfrm>
            <a:off x="8164286" y="220436"/>
            <a:ext cx="2032907" cy="391886"/>
          </a:xfrm>
          <a:prstGeom prst="rect">
            <a:avLst/>
          </a:prstGeom>
          <a:solidFill>
            <a:srgbClr val="606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Activités </a:t>
            </a:r>
          </a:p>
        </p:txBody>
      </p:sp>
      <p:sp>
        <p:nvSpPr>
          <p:cNvPr id="5" name="Rectangle 4">
            <a:extLst>
              <a:ext uri="{FF2B5EF4-FFF2-40B4-BE49-F238E27FC236}">
                <a16:creationId xmlns:a16="http://schemas.microsoft.com/office/drawing/2014/main" id="{09F51B9C-1A75-57D6-388C-3AF03DF8A986}"/>
              </a:ext>
            </a:extLst>
          </p:cNvPr>
          <p:cNvSpPr/>
          <p:nvPr/>
        </p:nvSpPr>
        <p:spPr>
          <a:xfrm>
            <a:off x="2873829" y="5584371"/>
            <a:ext cx="1975757" cy="85725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Diffusion </a:t>
            </a:r>
          </a:p>
        </p:txBody>
      </p:sp>
      <p:sp>
        <p:nvSpPr>
          <p:cNvPr id="6" name="Rectangle 5">
            <a:extLst>
              <a:ext uri="{FF2B5EF4-FFF2-40B4-BE49-F238E27FC236}">
                <a16:creationId xmlns:a16="http://schemas.microsoft.com/office/drawing/2014/main" id="{4001408D-BC51-D8F4-3CE6-8C94B4CFA5FE}"/>
              </a:ext>
            </a:extLst>
          </p:cNvPr>
          <p:cNvSpPr/>
          <p:nvPr/>
        </p:nvSpPr>
        <p:spPr>
          <a:xfrm>
            <a:off x="6245679" y="5584371"/>
            <a:ext cx="2032907" cy="85725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Terre-franche</a:t>
            </a:r>
            <a:r>
              <a:rPr lang="fr-BE" dirty="0"/>
              <a:t> </a:t>
            </a:r>
          </a:p>
        </p:txBody>
      </p:sp>
      <p:sp>
        <p:nvSpPr>
          <p:cNvPr id="7" name="Ellipse 6">
            <a:extLst>
              <a:ext uri="{FF2B5EF4-FFF2-40B4-BE49-F238E27FC236}">
                <a16:creationId xmlns:a16="http://schemas.microsoft.com/office/drawing/2014/main" id="{9C1F9D08-71BC-0FA6-5876-3539B4979882}"/>
              </a:ext>
            </a:extLst>
          </p:cNvPr>
          <p:cNvSpPr/>
          <p:nvPr/>
        </p:nvSpPr>
        <p:spPr>
          <a:xfrm>
            <a:off x="8594265" y="743293"/>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Focus saisons diffusion</a:t>
            </a:r>
          </a:p>
        </p:txBody>
      </p:sp>
      <p:sp>
        <p:nvSpPr>
          <p:cNvPr id="8" name="Ellipse 7">
            <a:extLst>
              <a:ext uri="{FF2B5EF4-FFF2-40B4-BE49-F238E27FC236}">
                <a16:creationId xmlns:a16="http://schemas.microsoft.com/office/drawing/2014/main" id="{395838F2-50E9-B396-66D8-06F6EB0239A8}"/>
              </a:ext>
            </a:extLst>
          </p:cNvPr>
          <p:cNvSpPr/>
          <p:nvPr/>
        </p:nvSpPr>
        <p:spPr>
          <a:xfrm>
            <a:off x="8594265" y="1632336"/>
            <a:ext cx="2175782"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Fiesta musicale</a:t>
            </a:r>
          </a:p>
          <a:p>
            <a:pPr algn="ctr"/>
            <a:r>
              <a:rPr lang="fr-BE" dirty="0">
                <a:solidFill>
                  <a:schemeClr val="bg1"/>
                </a:solidFill>
              </a:rPr>
              <a:t>du monde</a:t>
            </a:r>
          </a:p>
        </p:txBody>
      </p:sp>
      <p:sp>
        <p:nvSpPr>
          <p:cNvPr id="9" name="Ellipse 8">
            <a:extLst>
              <a:ext uri="{FF2B5EF4-FFF2-40B4-BE49-F238E27FC236}">
                <a16:creationId xmlns:a16="http://schemas.microsoft.com/office/drawing/2014/main" id="{450277F7-8335-9E8B-1CE2-14C925DF5363}"/>
              </a:ext>
            </a:extLst>
          </p:cNvPr>
          <p:cNvSpPr/>
          <p:nvPr/>
        </p:nvSpPr>
        <p:spPr>
          <a:xfrm>
            <a:off x="8608552" y="2530657"/>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Journée de la solidarité</a:t>
            </a:r>
          </a:p>
        </p:txBody>
      </p:sp>
      <p:sp>
        <p:nvSpPr>
          <p:cNvPr id="10" name="Ellipse 9">
            <a:extLst>
              <a:ext uri="{FF2B5EF4-FFF2-40B4-BE49-F238E27FC236}">
                <a16:creationId xmlns:a16="http://schemas.microsoft.com/office/drawing/2014/main" id="{D4350B10-8000-A261-8760-3FE77AADB4F6}"/>
              </a:ext>
            </a:extLst>
          </p:cNvPr>
          <p:cNvSpPr/>
          <p:nvPr/>
        </p:nvSpPr>
        <p:spPr>
          <a:xfrm>
            <a:off x="8579977" y="4260384"/>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Découvrir le monde</a:t>
            </a:r>
          </a:p>
        </p:txBody>
      </p:sp>
      <p:sp>
        <p:nvSpPr>
          <p:cNvPr id="11" name="Ellipse 10">
            <a:extLst>
              <a:ext uri="{FF2B5EF4-FFF2-40B4-BE49-F238E27FC236}">
                <a16:creationId xmlns:a16="http://schemas.microsoft.com/office/drawing/2014/main" id="{BE90DAE9-3203-5DC8-A4B2-AD71E9FCA343}"/>
              </a:ext>
            </a:extLst>
          </p:cNvPr>
          <p:cNvSpPr/>
          <p:nvPr/>
        </p:nvSpPr>
        <p:spPr>
          <a:xfrm>
            <a:off x="8601075" y="5132861"/>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Rencontre scolaire</a:t>
            </a:r>
          </a:p>
        </p:txBody>
      </p:sp>
      <p:sp>
        <p:nvSpPr>
          <p:cNvPr id="12" name="Ellipse 11">
            <a:extLst>
              <a:ext uri="{FF2B5EF4-FFF2-40B4-BE49-F238E27FC236}">
                <a16:creationId xmlns:a16="http://schemas.microsoft.com/office/drawing/2014/main" id="{06E48CD7-E014-7F5F-0C7A-C704A2D6EC22}"/>
              </a:ext>
            </a:extLst>
          </p:cNvPr>
          <p:cNvSpPr/>
          <p:nvPr/>
        </p:nvSpPr>
        <p:spPr>
          <a:xfrm>
            <a:off x="8596987" y="6000749"/>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Petit déjeuners</a:t>
            </a:r>
          </a:p>
        </p:txBody>
      </p:sp>
      <p:sp>
        <p:nvSpPr>
          <p:cNvPr id="13" name="Ellipse 12">
            <a:extLst>
              <a:ext uri="{FF2B5EF4-FFF2-40B4-BE49-F238E27FC236}">
                <a16:creationId xmlns:a16="http://schemas.microsoft.com/office/drawing/2014/main" id="{8A2ACF17-2247-D8F0-5580-54C36473F0EE}"/>
              </a:ext>
            </a:extLst>
          </p:cNvPr>
          <p:cNvSpPr/>
          <p:nvPr/>
        </p:nvSpPr>
        <p:spPr>
          <a:xfrm>
            <a:off x="8579976" y="3429000"/>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Focus diversité « A tout </a:t>
            </a:r>
          </a:p>
          <a:p>
            <a:pPr algn="ctr"/>
            <a:r>
              <a:rPr lang="fr-BE" sz="1400" dirty="0"/>
              <a:t>petit pas </a:t>
            </a:r>
            <a:r>
              <a:rPr lang="fr-BE" dirty="0"/>
              <a:t>» </a:t>
            </a:r>
          </a:p>
        </p:txBody>
      </p:sp>
      <p:cxnSp>
        <p:nvCxnSpPr>
          <p:cNvPr id="15" name="Connecteur : en arc 14">
            <a:extLst>
              <a:ext uri="{FF2B5EF4-FFF2-40B4-BE49-F238E27FC236}">
                <a16:creationId xmlns:a16="http://schemas.microsoft.com/office/drawing/2014/main" id="{60EEEBBB-6F64-F175-8618-7FDEE5099B22}"/>
              </a:ext>
            </a:extLst>
          </p:cNvPr>
          <p:cNvCxnSpPr>
            <a:stCxn id="2" idx="3"/>
            <a:endCxn id="7" idx="2"/>
          </p:cNvCxnSpPr>
          <p:nvPr/>
        </p:nvCxnSpPr>
        <p:spPr>
          <a:xfrm flipV="1">
            <a:off x="3377294" y="1171918"/>
            <a:ext cx="5216971" cy="224892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rc 16">
            <a:extLst>
              <a:ext uri="{FF2B5EF4-FFF2-40B4-BE49-F238E27FC236}">
                <a16:creationId xmlns:a16="http://schemas.microsoft.com/office/drawing/2014/main" id="{CD0F53D3-D28B-8AC4-D841-FB0CF3E1C90C}"/>
              </a:ext>
            </a:extLst>
          </p:cNvPr>
          <p:cNvCxnSpPr>
            <a:stCxn id="2" idx="3"/>
            <a:endCxn id="8" idx="2"/>
          </p:cNvCxnSpPr>
          <p:nvPr/>
        </p:nvCxnSpPr>
        <p:spPr>
          <a:xfrm flipV="1">
            <a:off x="3377294" y="2060961"/>
            <a:ext cx="5216971" cy="135987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 en arc 18">
            <a:extLst>
              <a:ext uri="{FF2B5EF4-FFF2-40B4-BE49-F238E27FC236}">
                <a16:creationId xmlns:a16="http://schemas.microsoft.com/office/drawing/2014/main" id="{6C775F68-9130-B09B-CC00-EBBB02F023D0}"/>
              </a:ext>
            </a:extLst>
          </p:cNvPr>
          <p:cNvCxnSpPr>
            <a:stCxn id="2" idx="3"/>
            <a:endCxn id="9" idx="2"/>
          </p:cNvCxnSpPr>
          <p:nvPr/>
        </p:nvCxnSpPr>
        <p:spPr>
          <a:xfrm flipV="1">
            <a:off x="3377294" y="2959282"/>
            <a:ext cx="5231258" cy="4615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 en arc 20">
            <a:extLst>
              <a:ext uri="{FF2B5EF4-FFF2-40B4-BE49-F238E27FC236}">
                <a16:creationId xmlns:a16="http://schemas.microsoft.com/office/drawing/2014/main" id="{80F6A789-54F1-3052-262E-9848053F504C}"/>
              </a:ext>
            </a:extLst>
          </p:cNvPr>
          <p:cNvCxnSpPr>
            <a:stCxn id="2" idx="3"/>
            <a:endCxn id="13" idx="2"/>
          </p:cNvCxnSpPr>
          <p:nvPr/>
        </p:nvCxnSpPr>
        <p:spPr>
          <a:xfrm>
            <a:off x="3377294" y="3420838"/>
            <a:ext cx="5202682" cy="43678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 en arc 22">
            <a:extLst>
              <a:ext uri="{FF2B5EF4-FFF2-40B4-BE49-F238E27FC236}">
                <a16:creationId xmlns:a16="http://schemas.microsoft.com/office/drawing/2014/main" id="{A0C23BAF-1111-A7B3-1A07-A788C8F42DCA}"/>
              </a:ext>
            </a:extLst>
          </p:cNvPr>
          <p:cNvCxnSpPr>
            <a:stCxn id="2" idx="3"/>
            <a:endCxn id="10" idx="2"/>
          </p:cNvCxnSpPr>
          <p:nvPr/>
        </p:nvCxnSpPr>
        <p:spPr>
          <a:xfrm>
            <a:off x="3377294" y="3420838"/>
            <a:ext cx="5202683" cy="126817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 en arc 24">
            <a:extLst>
              <a:ext uri="{FF2B5EF4-FFF2-40B4-BE49-F238E27FC236}">
                <a16:creationId xmlns:a16="http://schemas.microsoft.com/office/drawing/2014/main" id="{9E454A4C-50E6-E5B5-2EFD-ED664B5506BF}"/>
              </a:ext>
            </a:extLst>
          </p:cNvPr>
          <p:cNvCxnSpPr>
            <a:stCxn id="2" idx="3"/>
            <a:endCxn id="11" idx="2"/>
          </p:cNvCxnSpPr>
          <p:nvPr/>
        </p:nvCxnSpPr>
        <p:spPr>
          <a:xfrm>
            <a:off x="3377294" y="3420838"/>
            <a:ext cx="5223781" cy="214064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eur : en arc 26">
            <a:extLst>
              <a:ext uri="{FF2B5EF4-FFF2-40B4-BE49-F238E27FC236}">
                <a16:creationId xmlns:a16="http://schemas.microsoft.com/office/drawing/2014/main" id="{2061A78B-0521-76F8-F1FC-314553B2A81F}"/>
              </a:ext>
            </a:extLst>
          </p:cNvPr>
          <p:cNvCxnSpPr>
            <a:endCxn id="12" idx="2"/>
          </p:cNvCxnSpPr>
          <p:nvPr/>
        </p:nvCxnSpPr>
        <p:spPr>
          <a:xfrm>
            <a:off x="3377294" y="3437163"/>
            <a:ext cx="5219693" cy="299221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9B635551-E802-98B2-AB81-94C55A06CF82}"/>
              </a:ext>
            </a:extLst>
          </p:cNvPr>
          <p:cNvSpPr/>
          <p:nvPr/>
        </p:nvSpPr>
        <p:spPr>
          <a:xfrm>
            <a:off x="2181726" y="792133"/>
            <a:ext cx="1656846"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associations </a:t>
            </a:r>
          </a:p>
        </p:txBody>
      </p:sp>
      <p:sp>
        <p:nvSpPr>
          <p:cNvPr id="29" name="Ellipse 28">
            <a:extLst>
              <a:ext uri="{FF2B5EF4-FFF2-40B4-BE49-F238E27FC236}">
                <a16:creationId xmlns:a16="http://schemas.microsoft.com/office/drawing/2014/main" id="{2A267CD6-78AE-52B0-4F73-C6B4377F923B}"/>
              </a:ext>
            </a:extLst>
          </p:cNvPr>
          <p:cNvSpPr/>
          <p:nvPr/>
        </p:nvSpPr>
        <p:spPr>
          <a:xfrm>
            <a:off x="3399998" y="1215093"/>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familles</a:t>
            </a:r>
          </a:p>
        </p:txBody>
      </p:sp>
      <p:sp>
        <p:nvSpPr>
          <p:cNvPr id="30" name="Ellipse 29">
            <a:extLst>
              <a:ext uri="{FF2B5EF4-FFF2-40B4-BE49-F238E27FC236}">
                <a16:creationId xmlns:a16="http://schemas.microsoft.com/office/drawing/2014/main" id="{2197CEC2-FB76-B2B6-1AB5-C097AB402D3A}"/>
              </a:ext>
            </a:extLst>
          </p:cNvPr>
          <p:cNvSpPr/>
          <p:nvPr/>
        </p:nvSpPr>
        <p:spPr>
          <a:xfrm>
            <a:off x="571844" y="792133"/>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écoles</a:t>
            </a:r>
          </a:p>
        </p:txBody>
      </p:sp>
      <p:sp>
        <p:nvSpPr>
          <p:cNvPr id="31" name="Ellipse 30">
            <a:extLst>
              <a:ext uri="{FF2B5EF4-FFF2-40B4-BE49-F238E27FC236}">
                <a16:creationId xmlns:a16="http://schemas.microsoft.com/office/drawing/2014/main" id="{381D3781-CC57-C454-4925-F70D7185AD59}"/>
              </a:ext>
            </a:extLst>
          </p:cNvPr>
          <p:cNvSpPr/>
          <p:nvPr/>
        </p:nvSpPr>
        <p:spPr>
          <a:xfrm>
            <a:off x="4477428" y="769159"/>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citoyens</a:t>
            </a:r>
          </a:p>
        </p:txBody>
      </p:sp>
      <p:sp>
        <p:nvSpPr>
          <p:cNvPr id="32" name="Ellipse 31">
            <a:extLst>
              <a:ext uri="{FF2B5EF4-FFF2-40B4-BE49-F238E27FC236}">
                <a16:creationId xmlns:a16="http://schemas.microsoft.com/office/drawing/2014/main" id="{315AF2B2-4698-8376-2C8D-844155F36145}"/>
              </a:ext>
            </a:extLst>
          </p:cNvPr>
          <p:cNvSpPr/>
          <p:nvPr/>
        </p:nvSpPr>
        <p:spPr>
          <a:xfrm>
            <a:off x="5985779" y="734782"/>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Producteurs </a:t>
            </a:r>
          </a:p>
        </p:txBody>
      </p:sp>
      <p:cxnSp>
        <p:nvCxnSpPr>
          <p:cNvPr id="34" name="Connecteur : en arc 33">
            <a:extLst>
              <a:ext uri="{FF2B5EF4-FFF2-40B4-BE49-F238E27FC236}">
                <a16:creationId xmlns:a16="http://schemas.microsoft.com/office/drawing/2014/main" id="{163BB85F-CDF1-CA1D-38CA-D71C0E673E02}"/>
              </a:ext>
            </a:extLst>
          </p:cNvPr>
          <p:cNvCxnSpPr>
            <a:stCxn id="32" idx="4"/>
            <a:endCxn id="12" idx="2"/>
          </p:cNvCxnSpPr>
          <p:nvPr/>
        </p:nvCxnSpPr>
        <p:spPr>
          <a:xfrm rot="16200000" flipH="1">
            <a:off x="5081125" y="2913512"/>
            <a:ext cx="5167548" cy="186417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 en arc 35">
            <a:extLst>
              <a:ext uri="{FF2B5EF4-FFF2-40B4-BE49-F238E27FC236}">
                <a16:creationId xmlns:a16="http://schemas.microsoft.com/office/drawing/2014/main" id="{FE7B577E-1732-CB92-B9F8-E51D48E69C0C}"/>
              </a:ext>
            </a:extLst>
          </p:cNvPr>
          <p:cNvCxnSpPr>
            <a:stCxn id="31" idx="4"/>
            <a:endCxn id="7" idx="2"/>
          </p:cNvCxnSpPr>
          <p:nvPr/>
        </p:nvCxnSpPr>
        <p:spPr>
          <a:xfrm rot="5400000" flipH="1" flipV="1">
            <a:off x="6847219" y="-450842"/>
            <a:ext cx="124285" cy="3369805"/>
          </a:xfrm>
          <a:prstGeom prst="curvedConnector4">
            <a:avLst>
              <a:gd name="adj1" fmla="val -183932"/>
              <a:gd name="adj2" fmla="val 6108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eur : en arc 37">
            <a:extLst>
              <a:ext uri="{FF2B5EF4-FFF2-40B4-BE49-F238E27FC236}">
                <a16:creationId xmlns:a16="http://schemas.microsoft.com/office/drawing/2014/main" id="{C9FE142E-FABF-9448-1A19-76C4D8A8BA29}"/>
              </a:ext>
            </a:extLst>
          </p:cNvPr>
          <p:cNvCxnSpPr>
            <a:stCxn id="8" idx="2"/>
            <a:endCxn id="31" idx="4"/>
          </p:cNvCxnSpPr>
          <p:nvPr/>
        </p:nvCxnSpPr>
        <p:spPr>
          <a:xfrm rot="10800000">
            <a:off x="5224461" y="1296203"/>
            <a:ext cx="3369805" cy="76475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eur : en arc 39">
            <a:extLst>
              <a:ext uri="{FF2B5EF4-FFF2-40B4-BE49-F238E27FC236}">
                <a16:creationId xmlns:a16="http://schemas.microsoft.com/office/drawing/2014/main" id="{1FC653CB-67A3-6B6A-0038-08468A2D84E8}"/>
              </a:ext>
            </a:extLst>
          </p:cNvPr>
          <p:cNvCxnSpPr>
            <a:stCxn id="9" idx="2"/>
            <a:endCxn id="31" idx="4"/>
          </p:cNvCxnSpPr>
          <p:nvPr/>
        </p:nvCxnSpPr>
        <p:spPr>
          <a:xfrm rot="10800000">
            <a:off x="5224460" y="1296204"/>
            <a:ext cx="3384092" cy="166307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eur : en arc 41">
            <a:extLst>
              <a:ext uri="{FF2B5EF4-FFF2-40B4-BE49-F238E27FC236}">
                <a16:creationId xmlns:a16="http://schemas.microsoft.com/office/drawing/2014/main" id="{A3EAE761-8CFF-B937-B5DF-F10C7CEE9FD0}"/>
              </a:ext>
            </a:extLst>
          </p:cNvPr>
          <p:cNvCxnSpPr>
            <a:stCxn id="9" idx="2"/>
            <a:endCxn id="28" idx="4"/>
          </p:cNvCxnSpPr>
          <p:nvPr/>
        </p:nvCxnSpPr>
        <p:spPr>
          <a:xfrm rot="10800000">
            <a:off x="3010150" y="1319178"/>
            <a:ext cx="5598403" cy="164010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eur : en arc 43">
            <a:extLst>
              <a:ext uri="{FF2B5EF4-FFF2-40B4-BE49-F238E27FC236}">
                <a16:creationId xmlns:a16="http://schemas.microsoft.com/office/drawing/2014/main" id="{D3F9841A-F9F1-3A9B-8406-E86C3CC0C5FD}"/>
              </a:ext>
            </a:extLst>
          </p:cNvPr>
          <p:cNvCxnSpPr>
            <a:stCxn id="13" idx="2"/>
            <a:endCxn id="29" idx="4"/>
          </p:cNvCxnSpPr>
          <p:nvPr/>
        </p:nvCxnSpPr>
        <p:spPr>
          <a:xfrm rot="10800000">
            <a:off x="4147030" y="1742137"/>
            <a:ext cx="4432946" cy="211548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eur : en arc 45">
            <a:extLst>
              <a:ext uri="{FF2B5EF4-FFF2-40B4-BE49-F238E27FC236}">
                <a16:creationId xmlns:a16="http://schemas.microsoft.com/office/drawing/2014/main" id="{D9157000-D55A-BDDB-E15B-CFD9303DAED7}"/>
              </a:ext>
            </a:extLst>
          </p:cNvPr>
          <p:cNvCxnSpPr>
            <a:cxnSpLocks/>
            <a:stCxn id="10" idx="2"/>
          </p:cNvCxnSpPr>
          <p:nvPr/>
        </p:nvCxnSpPr>
        <p:spPr>
          <a:xfrm rot="10800000">
            <a:off x="5381195" y="1319177"/>
            <a:ext cx="3198783" cy="336983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eur : en arc 48">
            <a:extLst>
              <a:ext uri="{FF2B5EF4-FFF2-40B4-BE49-F238E27FC236}">
                <a16:creationId xmlns:a16="http://schemas.microsoft.com/office/drawing/2014/main" id="{5E25D397-525A-E939-B37D-16F3FFB8072C}"/>
              </a:ext>
            </a:extLst>
          </p:cNvPr>
          <p:cNvCxnSpPr>
            <a:stCxn id="5" idx="0"/>
            <a:endCxn id="13" idx="2"/>
          </p:cNvCxnSpPr>
          <p:nvPr/>
        </p:nvCxnSpPr>
        <p:spPr>
          <a:xfrm rot="5400000" flipH="1" flipV="1">
            <a:off x="5357469" y="2361864"/>
            <a:ext cx="1726746" cy="471826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eur : en arc 50">
            <a:extLst>
              <a:ext uri="{FF2B5EF4-FFF2-40B4-BE49-F238E27FC236}">
                <a16:creationId xmlns:a16="http://schemas.microsoft.com/office/drawing/2014/main" id="{96A7930F-5187-1083-A63D-8A99DC2D1FF9}"/>
              </a:ext>
            </a:extLst>
          </p:cNvPr>
          <p:cNvCxnSpPr>
            <a:stCxn id="5" idx="0"/>
            <a:endCxn id="8" idx="2"/>
          </p:cNvCxnSpPr>
          <p:nvPr/>
        </p:nvCxnSpPr>
        <p:spPr>
          <a:xfrm rot="5400000" flipH="1" flipV="1">
            <a:off x="4466281" y="1456388"/>
            <a:ext cx="3523410" cy="473255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eur : en arc 52">
            <a:extLst>
              <a:ext uri="{FF2B5EF4-FFF2-40B4-BE49-F238E27FC236}">
                <a16:creationId xmlns:a16="http://schemas.microsoft.com/office/drawing/2014/main" id="{03622FB6-C041-9B80-22FA-187022ED4912}"/>
              </a:ext>
            </a:extLst>
          </p:cNvPr>
          <p:cNvCxnSpPr>
            <a:stCxn id="11" idx="2"/>
            <a:endCxn id="30" idx="4"/>
          </p:cNvCxnSpPr>
          <p:nvPr/>
        </p:nvCxnSpPr>
        <p:spPr>
          <a:xfrm rot="10800000">
            <a:off x="1318877" y="1319178"/>
            <a:ext cx="7282199" cy="424230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eur : en arc 54">
            <a:extLst>
              <a:ext uri="{FF2B5EF4-FFF2-40B4-BE49-F238E27FC236}">
                <a16:creationId xmlns:a16="http://schemas.microsoft.com/office/drawing/2014/main" id="{166FD62D-C861-DEDB-07B0-CD43B02B61FF}"/>
              </a:ext>
            </a:extLst>
          </p:cNvPr>
          <p:cNvCxnSpPr>
            <a:stCxn id="6" idx="0"/>
            <a:endCxn id="11" idx="1"/>
          </p:cNvCxnSpPr>
          <p:nvPr/>
        </p:nvCxnSpPr>
        <p:spPr>
          <a:xfrm rot="5400000" flipH="1" flipV="1">
            <a:off x="7925845" y="4594691"/>
            <a:ext cx="325969" cy="1653393"/>
          </a:xfrm>
          <a:prstGeom prst="curvedConnector3">
            <a:avLst>
              <a:gd name="adj1" fmla="val 20864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eur : en arc 56">
            <a:extLst>
              <a:ext uri="{FF2B5EF4-FFF2-40B4-BE49-F238E27FC236}">
                <a16:creationId xmlns:a16="http://schemas.microsoft.com/office/drawing/2014/main" id="{9952E6EB-C6E6-913E-2A3F-D3B0209E791F}"/>
              </a:ext>
            </a:extLst>
          </p:cNvPr>
          <p:cNvCxnSpPr>
            <a:stCxn id="5" idx="0"/>
          </p:cNvCxnSpPr>
          <p:nvPr/>
        </p:nvCxnSpPr>
        <p:spPr>
          <a:xfrm rot="5400000" flipH="1" flipV="1">
            <a:off x="4095389" y="1085496"/>
            <a:ext cx="4265194" cy="473255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eur : en arc 58">
            <a:extLst>
              <a:ext uri="{FF2B5EF4-FFF2-40B4-BE49-F238E27FC236}">
                <a16:creationId xmlns:a16="http://schemas.microsoft.com/office/drawing/2014/main" id="{7F9978B6-02D2-AA4B-44AC-28A4EDAC561E}"/>
              </a:ext>
            </a:extLst>
          </p:cNvPr>
          <p:cNvCxnSpPr>
            <a:stCxn id="28" idx="4"/>
            <a:endCxn id="8" idx="2"/>
          </p:cNvCxnSpPr>
          <p:nvPr/>
        </p:nvCxnSpPr>
        <p:spPr>
          <a:xfrm rot="16200000" flipH="1">
            <a:off x="5431315" y="-1101989"/>
            <a:ext cx="741784" cy="558411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cteur : en arc 60">
            <a:extLst>
              <a:ext uri="{FF2B5EF4-FFF2-40B4-BE49-F238E27FC236}">
                <a16:creationId xmlns:a16="http://schemas.microsoft.com/office/drawing/2014/main" id="{4868BD79-32C0-575F-9E90-F9CB7443EC0D}"/>
              </a:ext>
            </a:extLst>
          </p:cNvPr>
          <p:cNvCxnSpPr>
            <a:stCxn id="30" idx="4"/>
            <a:endCxn id="28" idx="4"/>
          </p:cNvCxnSpPr>
          <p:nvPr/>
        </p:nvCxnSpPr>
        <p:spPr>
          <a:xfrm rot="16200000" flipH="1">
            <a:off x="2129635" y="508417"/>
            <a:ext cx="58191" cy="167970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199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BA5413-21A8-68DB-C026-4D1268AB0ED0}"/>
              </a:ext>
            </a:extLst>
          </p:cNvPr>
          <p:cNvSpPr>
            <a:spLocks noGrp="1"/>
          </p:cNvSpPr>
          <p:nvPr>
            <p:ph type="title"/>
          </p:nvPr>
        </p:nvSpPr>
        <p:spPr>
          <a:xfrm>
            <a:off x="677334" y="609600"/>
            <a:ext cx="9160630" cy="1320800"/>
          </a:xfrm>
        </p:spPr>
        <p:txBody>
          <a:bodyPr>
            <a:normAutofit/>
          </a:bodyPr>
          <a:lstStyle/>
          <a:p>
            <a:r>
              <a:rPr lang="fr-BE" sz="1300" dirty="0"/>
              <a:t>Constellation 5</a:t>
            </a:r>
            <a:br>
              <a:rPr lang="fr-BE" dirty="0"/>
            </a:br>
            <a:r>
              <a:rPr lang="fr-BE" dirty="0"/>
              <a:t>La marmite</a:t>
            </a:r>
            <a:br>
              <a:rPr lang="fr-BE" dirty="0"/>
            </a:br>
            <a:r>
              <a:rPr lang="fr-BE" sz="1800" dirty="0"/>
              <a:t>Un laboratoire d’innovations socio-culturelles</a:t>
            </a:r>
          </a:p>
        </p:txBody>
      </p:sp>
      <p:sp>
        <p:nvSpPr>
          <p:cNvPr id="3" name="ZoneTexte 2">
            <a:extLst>
              <a:ext uri="{FF2B5EF4-FFF2-40B4-BE49-F238E27FC236}">
                <a16:creationId xmlns:a16="http://schemas.microsoft.com/office/drawing/2014/main" id="{75E4C092-F487-8861-9DD6-FD9C3536D5D5}"/>
              </a:ext>
            </a:extLst>
          </p:cNvPr>
          <p:cNvSpPr txBox="1"/>
          <p:nvPr/>
        </p:nvSpPr>
        <p:spPr>
          <a:xfrm>
            <a:off x="834190" y="1860885"/>
            <a:ext cx="10034336" cy="4524315"/>
          </a:xfrm>
          <a:prstGeom prst="rect">
            <a:avLst/>
          </a:prstGeom>
          <a:noFill/>
        </p:spPr>
        <p:txBody>
          <a:bodyPr wrap="square" rtlCol="0">
            <a:spAutoFit/>
          </a:bodyPr>
          <a:lstStyle/>
          <a:p>
            <a:r>
              <a:rPr lang="fr-BE" dirty="0"/>
              <a:t>Contexte:</a:t>
            </a:r>
          </a:p>
          <a:p>
            <a:r>
              <a:rPr lang="fr-BE" sz="1800" dirty="0">
                <a:effectLst/>
                <a:latin typeface="Calibri" panose="020F0502020204030204" pitchFamily="34" charset="0"/>
                <a:ea typeface="Calibri" panose="020F0502020204030204" pitchFamily="34" charset="0"/>
                <a:cs typeface="Times New Roman" panose="02020603050405020304" pitchFamily="18" charset="0"/>
              </a:rPr>
              <a:t>Cette fiche-projet se distingue fondamentalement des autres dans le sens où son principe directeur est de créer un « espace des possibles » . Elle émerge des pistes qui ont été formulées dans l’analyse partagée, essentiellement orientées sur la création d’un lieu ou des lieux accessible/s gratuitement, essentiellement axés sur la rencontre sans qu’il soit nécessairement proposé un programme d’activité « à consommer » . L’idée était bien plutôt de permettre, à travers la rencontre, l’expression de préoccupations, le surgissement d’idées, de propositions de projets culturels et/ou citoyens, qu’ils soient issus de particuliers ou d’associations. L’idée est donc de créer « un laboratoire encadré » pour lequel est mis à disposition une « boîte à outils » tant d’activités que de compétences, de structures de financement, etc. </a:t>
            </a:r>
            <a:endParaRPr lang="fr-BE" dirty="0"/>
          </a:p>
          <a:p>
            <a:endParaRPr lang="fr-BE" dirty="0"/>
          </a:p>
          <a:p>
            <a:r>
              <a:rPr lang="fr-BE" dirty="0"/>
              <a:t>Enjeu prioritaire:</a:t>
            </a:r>
          </a:p>
          <a:p>
            <a:r>
              <a:rPr lang="fr-BE" dirty="0">
                <a:latin typeface="Calibri" panose="020F0502020204030204" pitchFamily="34" charset="0"/>
                <a:cs typeface="Times New Roman" panose="02020603050405020304" pitchFamily="18" charset="0"/>
              </a:rPr>
              <a:t>Une action culturelle basée sur des valeurs:</a:t>
            </a:r>
          </a:p>
          <a:p>
            <a:r>
              <a:rPr lang="fr-BE" dirty="0">
                <a:latin typeface="Calibri" panose="020F0502020204030204" pitchFamily="34" charset="0"/>
                <a:cs typeface="Times New Roman" panose="02020603050405020304" pitchFamily="18" charset="0"/>
              </a:rPr>
              <a:t>L’expression favoriser tous les modes d’expression des publics, individuellement et collectivement</a:t>
            </a:r>
          </a:p>
          <a:p>
            <a:r>
              <a:rPr lang="fr-BE" dirty="0">
                <a:latin typeface="Calibri" panose="020F0502020204030204" pitchFamily="34" charset="0"/>
                <a:cs typeface="Times New Roman" panose="02020603050405020304" pitchFamily="18" charset="0"/>
              </a:rPr>
              <a:t>Porter une attention particulière à l’initiative, la mobilisation et la participation citoyenne</a:t>
            </a:r>
          </a:p>
          <a:p>
            <a:r>
              <a:rPr lang="fr-BE" dirty="0">
                <a:latin typeface="Calibri" panose="020F0502020204030204" pitchFamily="34" charset="0"/>
                <a:cs typeface="Times New Roman" panose="02020603050405020304" pitchFamily="18" charset="0"/>
              </a:rPr>
              <a:t>S’appuyant sur une bonne gouvernance : favoriser la </a:t>
            </a:r>
            <a:r>
              <a:rPr lang="fr-BE" dirty="0" err="1">
                <a:latin typeface="Calibri" panose="020F0502020204030204" pitchFamily="34" charset="0"/>
                <a:cs typeface="Times New Roman" panose="02020603050405020304" pitchFamily="18" charset="0"/>
              </a:rPr>
              <a:t>coconstruction</a:t>
            </a:r>
            <a:r>
              <a:rPr lang="fr-BE" dirty="0">
                <a:latin typeface="Calibri" panose="020F0502020204030204" pitchFamily="34" charset="0"/>
                <a:cs typeface="Times New Roman" panose="02020603050405020304" pitchFamily="18" charset="0"/>
              </a:rPr>
              <a:t> au sens large avec les acteurs du territoire </a:t>
            </a:r>
          </a:p>
        </p:txBody>
      </p:sp>
    </p:spTree>
    <p:extLst>
      <p:ext uri="{BB962C8B-B14F-4D97-AF65-F5344CB8AC3E}">
        <p14:creationId xmlns:p14="http://schemas.microsoft.com/office/powerpoint/2010/main" val="2680177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C0B105-9BD2-0127-EAD2-DF3A4A994715}"/>
              </a:ext>
            </a:extLst>
          </p:cNvPr>
          <p:cNvSpPr>
            <a:spLocks noGrp="1"/>
          </p:cNvSpPr>
          <p:nvPr>
            <p:ph type="title"/>
          </p:nvPr>
        </p:nvSpPr>
        <p:spPr/>
        <p:txBody>
          <a:bodyPr/>
          <a:lstStyle/>
          <a:p>
            <a:r>
              <a:rPr lang="fr-BE" dirty="0"/>
              <a:t>La marmite</a:t>
            </a:r>
            <a:br>
              <a:rPr lang="fr-BE" dirty="0"/>
            </a:br>
            <a:r>
              <a:rPr lang="fr-BE" sz="1800" dirty="0">
                <a:solidFill>
                  <a:schemeClr val="tx1"/>
                </a:solidFill>
              </a:rPr>
              <a:t>Objectifs généraux:</a:t>
            </a:r>
            <a:endParaRPr lang="fr-BE" sz="1800" dirty="0"/>
          </a:p>
        </p:txBody>
      </p:sp>
      <p:graphicFrame>
        <p:nvGraphicFramePr>
          <p:cNvPr id="4" name="Tableau 3">
            <a:extLst>
              <a:ext uri="{FF2B5EF4-FFF2-40B4-BE49-F238E27FC236}">
                <a16:creationId xmlns:a16="http://schemas.microsoft.com/office/drawing/2014/main" id="{58BA95B8-5851-7D8C-DF2D-C329E7231D34}"/>
              </a:ext>
            </a:extLst>
          </p:cNvPr>
          <p:cNvGraphicFramePr>
            <a:graphicFrameLocks noGrp="1"/>
          </p:cNvGraphicFramePr>
          <p:nvPr>
            <p:extLst>
              <p:ext uri="{D42A27DB-BD31-4B8C-83A1-F6EECF244321}">
                <p14:modId xmlns:p14="http://schemas.microsoft.com/office/powerpoint/2010/main" val="2278548960"/>
              </p:ext>
            </p:extLst>
          </p:nvPr>
        </p:nvGraphicFramePr>
        <p:xfrm>
          <a:off x="737937" y="2133600"/>
          <a:ext cx="8536238" cy="2760313"/>
        </p:xfrm>
        <a:graphic>
          <a:graphicData uri="http://schemas.openxmlformats.org/drawingml/2006/table">
            <a:tbl>
              <a:tblPr>
                <a:tableStyleId>{5C22544A-7EE6-4342-B048-85BDC9FD1C3A}</a:tableStyleId>
              </a:tblPr>
              <a:tblGrid>
                <a:gridCol w="8536238">
                  <a:extLst>
                    <a:ext uri="{9D8B030D-6E8A-4147-A177-3AD203B41FA5}">
                      <a16:colId xmlns:a16="http://schemas.microsoft.com/office/drawing/2014/main" val="2883866186"/>
                    </a:ext>
                  </a:extLst>
                </a:gridCol>
              </a:tblGrid>
              <a:tr h="2760313">
                <a:tc>
                  <a:txBody>
                    <a:bodyPr/>
                    <a:lstStyle/>
                    <a:p>
                      <a:pPr marL="342900" lvl="0" indent="-342900" algn="l">
                        <a:lnSpc>
                          <a:spcPct val="107000"/>
                        </a:lnSpc>
                        <a:buFont typeface="Calibri" panose="020F0502020204030204" pitchFamily="34" charset="0"/>
                        <a:buChar char="-"/>
                      </a:pPr>
                      <a:r>
                        <a:rPr lang="fr-BE" sz="1800" dirty="0">
                          <a:effectLst/>
                          <a:latin typeface="Calibri" panose="020F0502020204030204" pitchFamily="34" charset="0"/>
                          <a:cs typeface="Calibri" panose="020F0502020204030204" pitchFamily="34" charset="0"/>
                        </a:rPr>
                        <a:t>Procéder à l’analyse partagée continue en lien étroit avec la population et les acteurs. </a:t>
                      </a:r>
                      <a:r>
                        <a:rPr lang="fr-BE" sz="1800" dirty="0" err="1">
                          <a:effectLst/>
                          <a:latin typeface="Calibri" panose="020F0502020204030204" pitchFamily="34" charset="0"/>
                          <a:cs typeface="Calibri" panose="020F0502020204030204" pitchFamily="34" charset="0"/>
                        </a:rPr>
                        <a:t>Etre</a:t>
                      </a:r>
                      <a:r>
                        <a:rPr lang="fr-BE" sz="1800" dirty="0">
                          <a:effectLst/>
                          <a:latin typeface="Calibri" panose="020F0502020204030204" pitchFamily="34" charset="0"/>
                          <a:cs typeface="Calibri" panose="020F0502020204030204" pitchFamily="34" charset="0"/>
                        </a:rPr>
                        <a:t> en phase avec les questions de société et de territoire </a:t>
                      </a:r>
                    </a:p>
                    <a:p>
                      <a:pPr marL="342900" lvl="0" indent="-342900" algn="l">
                        <a:lnSpc>
                          <a:spcPct val="107000"/>
                        </a:lnSpc>
                        <a:buFont typeface="Calibri" panose="020F0502020204030204" pitchFamily="34" charset="0"/>
                        <a:buChar char="-"/>
                      </a:pPr>
                      <a:r>
                        <a:rPr lang="fr-BE" sz="1800" dirty="0">
                          <a:effectLst/>
                          <a:latin typeface="Calibri" panose="020F0502020204030204" pitchFamily="34" charset="0"/>
                          <a:cs typeface="Calibri" panose="020F0502020204030204" pitchFamily="34" charset="0"/>
                        </a:rPr>
                        <a:t>Donner une place aux idées des citoyens et leur offrir un espace de réflexion, d’expression et d’action</a:t>
                      </a:r>
                    </a:p>
                    <a:p>
                      <a:pPr marL="342900" lvl="0" indent="-342900" algn="l">
                        <a:lnSpc>
                          <a:spcPct val="107000"/>
                        </a:lnSpc>
                        <a:spcAft>
                          <a:spcPts val="800"/>
                        </a:spcAft>
                        <a:buFont typeface="Calibri" panose="020F0502020204030204" pitchFamily="34" charset="0"/>
                        <a:buChar char="-"/>
                      </a:pPr>
                      <a:r>
                        <a:rPr lang="fr-BE" sz="1800" dirty="0">
                          <a:effectLst/>
                          <a:latin typeface="Calibri" panose="020F0502020204030204" pitchFamily="34" charset="0"/>
                          <a:cs typeface="Calibri" panose="020F0502020204030204" pitchFamily="34" charset="0"/>
                        </a:rPr>
                        <a:t>Toucher spécifiquement le public des 18-26 ans en leur offrant soutien et accompagnement dans un projet dont ils sont concepteurs via un appel et un budget participatif</a:t>
                      </a:r>
                      <a:endParaRPr lang="fr-BE" sz="1800" dirty="0">
                        <a:effectLst/>
                        <a:latin typeface="Calibri" panose="020F0502020204030204" pitchFamily="34" charset="0"/>
                        <a:ea typeface="Calibri" panose="020F0502020204030204" pitchFamily="34" charset="0"/>
                        <a:cs typeface="Calibri" panose="020F0502020204030204" pitchFamily="34" charset="0"/>
                      </a:endParaRPr>
                    </a:p>
                  </a:txBody>
                  <a:tcPr marL="89535" marR="89535" marT="0" marB="0">
                    <a:solidFill>
                      <a:schemeClr val="bg1"/>
                    </a:solidFill>
                  </a:tcPr>
                </a:tc>
                <a:extLst>
                  <a:ext uri="{0D108BD9-81ED-4DB2-BD59-A6C34878D82A}">
                    <a16:rowId xmlns:a16="http://schemas.microsoft.com/office/drawing/2014/main" val="1644622487"/>
                  </a:ext>
                </a:extLst>
              </a:tr>
            </a:tbl>
          </a:graphicData>
        </a:graphic>
      </p:graphicFrame>
    </p:spTree>
    <p:extLst>
      <p:ext uri="{BB962C8B-B14F-4D97-AF65-F5344CB8AC3E}">
        <p14:creationId xmlns:p14="http://schemas.microsoft.com/office/powerpoint/2010/main" val="117087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B4F28C-0E58-081A-EDE8-E4A2DAFC868F}"/>
              </a:ext>
            </a:extLst>
          </p:cNvPr>
          <p:cNvSpPr/>
          <p:nvPr/>
        </p:nvSpPr>
        <p:spPr>
          <a:xfrm>
            <a:off x="601437" y="2767695"/>
            <a:ext cx="2775857" cy="1306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t>La marmite</a:t>
            </a:r>
          </a:p>
        </p:txBody>
      </p:sp>
      <p:sp>
        <p:nvSpPr>
          <p:cNvPr id="3" name="Rectangle 2">
            <a:extLst>
              <a:ext uri="{FF2B5EF4-FFF2-40B4-BE49-F238E27FC236}">
                <a16:creationId xmlns:a16="http://schemas.microsoft.com/office/drawing/2014/main" id="{F712CA79-3984-EE8A-DFB0-66FFC1145BFA}"/>
              </a:ext>
            </a:extLst>
          </p:cNvPr>
          <p:cNvSpPr/>
          <p:nvPr/>
        </p:nvSpPr>
        <p:spPr>
          <a:xfrm>
            <a:off x="3273879" y="326571"/>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Partenaires </a:t>
            </a:r>
          </a:p>
        </p:txBody>
      </p:sp>
      <p:sp>
        <p:nvSpPr>
          <p:cNvPr id="4" name="Rectangle 3">
            <a:extLst>
              <a:ext uri="{FF2B5EF4-FFF2-40B4-BE49-F238E27FC236}">
                <a16:creationId xmlns:a16="http://schemas.microsoft.com/office/drawing/2014/main" id="{284D5571-66FB-7F92-A679-BB77AC4597A9}"/>
              </a:ext>
            </a:extLst>
          </p:cNvPr>
          <p:cNvSpPr/>
          <p:nvPr/>
        </p:nvSpPr>
        <p:spPr>
          <a:xfrm>
            <a:off x="8164286" y="220436"/>
            <a:ext cx="2032907" cy="391886"/>
          </a:xfrm>
          <a:prstGeom prst="rect">
            <a:avLst/>
          </a:prstGeom>
          <a:solidFill>
            <a:srgbClr val="606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Activités </a:t>
            </a:r>
          </a:p>
        </p:txBody>
      </p:sp>
      <p:sp>
        <p:nvSpPr>
          <p:cNvPr id="5" name="Rectangle 4">
            <a:extLst>
              <a:ext uri="{FF2B5EF4-FFF2-40B4-BE49-F238E27FC236}">
                <a16:creationId xmlns:a16="http://schemas.microsoft.com/office/drawing/2014/main" id="{09F51B9C-1A75-57D6-388C-3AF03DF8A986}"/>
              </a:ext>
            </a:extLst>
          </p:cNvPr>
          <p:cNvSpPr/>
          <p:nvPr/>
        </p:nvSpPr>
        <p:spPr>
          <a:xfrm>
            <a:off x="2873829" y="5584371"/>
            <a:ext cx="1975757" cy="85725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Diffusion </a:t>
            </a:r>
          </a:p>
        </p:txBody>
      </p:sp>
      <p:sp>
        <p:nvSpPr>
          <p:cNvPr id="6" name="Rectangle 5">
            <a:extLst>
              <a:ext uri="{FF2B5EF4-FFF2-40B4-BE49-F238E27FC236}">
                <a16:creationId xmlns:a16="http://schemas.microsoft.com/office/drawing/2014/main" id="{4001408D-BC51-D8F4-3CE6-8C94B4CFA5FE}"/>
              </a:ext>
            </a:extLst>
          </p:cNvPr>
          <p:cNvSpPr/>
          <p:nvPr/>
        </p:nvSpPr>
        <p:spPr>
          <a:xfrm>
            <a:off x="6245679" y="5584371"/>
            <a:ext cx="2032907" cy="85725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Terre-franche</a:t>
            </a:r>
            <a:r>
              <a:rPr lang="fr-BE" dirty="0"/>
              <a:t> </a:t>
            </a:r>
          </a:p>
        </p:txBody>
      </p:sp>
      <p:sp>
        <p:nvSpPr>
          <p:cNvPr id="8" name="Ellipse 7">
            <a:extLst>
              <a:ext uri="{FF2B5EF4-FFF2-40B4-BE49-F238E27FC236}">
                <a16:creationId xmlns:a16="http://schemas.microsoft.com/office/drawing/2014/main" id="{395838F2-50E9-B396-66D8-06F6EB0239A8}"/>
              </a:ext>
            </a:extLst>
          </p:cNvPr>
          <p:cNvSpPr/>
          <p:nvPr/>
        </p:nvSpPr>
        <p:spPr>
          <a:xfrm>
            <a:off x="8596987" y="1813160"/>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Création groupe porteur</a:t>
            </a:r>
          </a:p>
        </p:txBody>
      </p:sp>
      <p:sp>
        <p:nvSpPr>
          <p:cNvPr id="9" name="Ellipse 8">
            <a:extLst>
              <a:ext uri="{FF2B5EF4-FFF2-40B4-BE49-F238E27FC236}">
                <a16:creationId xmlns:a16="http://schemas.microsoft.com/office/drawing/2014/main" id="{450277F7-8335-9E8B-1CE2-14C925DF5363}"/>
              </a:ext>
            </a:extLst>
          </p:cNvPr>
          <p:cNvSpPr/>
          <p:nvPr/>
        </p:nvSpPr>
        <p:spPr>
          <a:xfrm>
            <a:off x="8596989" y="2798313"/>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Budget participatif 18/26 ans</a:t>
            </a:r>
          </a:p>
        </p:txBody>
      </p:sp>
      <p:sp>
        <p:nvSpPr>
          <p:cNvPr id="10" name="Ellipse 9">
            <a:extLst>
              <a:ext uri="{FF2B5EF4-FFF2-40B4-BE49-F238E27FC236}">
                <a16:creationId xmlns:a16="http://schemas.microsoft.com/office/drawing/2014/main" id="{D4350B10-8000-A261-8760-3FE77AADB4F6}"/>
              </a:ext>
            </a:extLst>
          </p:cNvPr>
          <p:cNvSpPr/>
          <p:nvPr/>
        </p:nvSpPr>
        <p:spPr>
          <a:xfrm>
            <a:off x="8596988" y="3808639"/>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Soirées marmite</a:t>
            </a:r>
          </a:p>
        </p:txBody>
      </p:sp>
      <p:sp>
        <p:nvSpPr>
          <p:cNvPr id="11" name="Ellipse 10">
            <a:extLst>
              <a:ext uri="{FF2B5EF4-FFF2-40B4-BE49-F238E27FC236}">
                <a16:creationId xmlns:a16="http://schemas.microsoft.com/office/drawing/2014/main" id="{BE90DAE9-3203-5DC8-A4B2-AD71E9FCA343}"/>
              </a:ext>
            </a:extLst>
          </p:cNvPr>
          <p:cNvSpPr/>
          <p:nvPr/>
        </p:nvSpPr>
        <p:spPr>
          <a:xfrm>
            <a:off x="8596992" y="4782911"/>
            <a:ext cx="2480082"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Espace de </a:t>
            </a:r>
            <a:r>
              <a:rPr lang="fr-BE" dirty="0" err="1"/>
              <a:t>coconstruction</a:t>
            </a:r>
            <a:endParaRPr lang="fr-BE" dirty="0"/>
          </a:p>
        </p:txBody>
      </p:sp>
      <p:sp>
        <p:nvSpPr>
          <p:cNvPr id="12" name="Ellipse 11">
            <a:extLst>
              <a:ext uri="{FF2B5EF4-FFF2-40B4-BE49-F238E27FC236}">
                <a16:creationId xmlns:a16="http://schemas.microsoft.com/office/drawing/2014/main" id="{1B955F60-D8FE-552D-3C6D-B194BBB6DEB6}"/>
              </a:ext>
            </a:extLst>
          </p:cNvPr>
          <p:cNvSpPr/>
          <p:nvPr/>
        </p:nvSpPr>
        <p:spPr>
          <a:xfrm>
            <a:off x="7043057" y="743451"/>
            <a:ext cx="1121229" cy="416378"/>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PCDR</a:t>
            </a:r>
          </a:p>
        </p:txBody>
      </p:sp>
      <p:sp>
        <p:nvSpPr>
          <p:cNvPr id="14" name="Ellipse 13">
            <a:extLst>
              <a:ext uri="{FF2B5EF4-FFF2-40B4-BE49-F238E27FC236}">
                <a16:creationId xmlns:a16="http://schemas.microsoft.com/office/drawing/2014/main" id="{2BEE8067-D630-C1BE-1202-5F6233B07DC6}"/>
              </a:ext>
            </a:extLst>
          </p:cNvPr>
          <p:cNvSpPr/>
          <p:nvPr/>
        </p:nvSpPr>
        <p:spPr>
          <a:xfrm>
            <a:off x="5604784" y="1455964"/>
            <a:ext cx="2103660" cy="857250"/>
          </a:xfrm>
          <a:prstGeom prst="ellipse">
            <a:avLst/>
          </a:prstGeom>
          <a:solidFill>
            <a:srgbClr val="7AD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Futur lieu des associations</a:t>
            </a:r>
          </a:p>
        </p:txBody>
      </p:sp>
      <p:cxnSp>
        <p:nvCxnSpPr>
          <p:cNvPr id="15" name="Connecteur droit avec flèche 14">
            <a:extLst>
              <a:ext uri="{FF2B5EF4-FFF2-40B4-BE49-F238E27FC236}">
                <a16:creationId xmlns:a16="http://schemas.microsoft.com/office/drawing/2014/main" id="{40367490-7367-3550-0E68-FC1E595ACEB0}"/>
              </a:ext>
            </a:extLst>
          </p:cNvPr>
          <p:cNvCxnSpPr>
            <a:stCxn id="12" idx="4"/>
            <a:endCxn id="14" idx="0"/>
          </p:cNvCxnSpPr>
          <p:nvPr/>
        </p:nvCxnSpPr>
        <p:spPr>
          <a:xfrm flipH="1">
            <a:off x="6656614" y="1159829"/>
            <a:ext cx="947058" cy="29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rc 16">
            <a:extLst>
              <a:ext uri="{FF2B5EF4-FFF2-40B4-BE49-F238E27FC236}">
                <a16:creationId xmlns:a16="http://schemas.microsoft.com/office/drawing/2014/main" id="{4BB0CA0D-03CC-B2E1-0DE1-8C7CFBDE0ECE}"/>
              </a:ext>
            </a:extLst>
          </p:cNvPr>
          <p:cNvCxnSpPr>
            <a:cxnSpLocks/>
            <a:stCxn id="6" idx="0"/>
            <a:endCxn id="11" idx="2"/>
          </p:cNvCxnSpPr>
          <p:nvPr/>
        </p:nvCxnSpPr>
        <p:spPr>
          <a:xfrm rot="5400000" flipH="1" flipV="1">
            <a:off x="7743145" y="4730525"/>
            <a:ext cx="372835" cy="133485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 en arc 18">
            <a:extLst>
              <a:ext uri="{FF2B5EF4-FFF2-40B4-BE49-F238E27FC236}">
                <a16:creationId xmlns:a16="http://schemas.microsoft.com/office/drawing/2014/main" id="{818E8425-8881-AE9F-61E7-02A746CBD3C7}"/>
              </a:ext>
            </a:extLst>
          </p:cNvPr>
          <p:cNvCxnSpPr>
            <a:stCxn id="6" idx="0"/>
            <a:endCxn id="8" idx="2"/>
          </p:cNvCxnSpPr>
          <p:nvPr/>
        </p:nvCxnSpPr>
        <p:spPr>
          <a:xfrm rot="5400000" flipH="1" flipV="1">
            <a:off x="6258267" y="3245651"/>
            <a:ext cx="3342586" cy="133485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 en arc 20">
            <a:extLst>
              <a:ext uri="{FF2B5EF4-FFF2-40B4-BE49-F238E27FC236}">
                <a16:creationId xmlns:a16="http://schemas.microsoft.com/office/drawing/2014/main" id="{7E9BFD33-0D82-24E1-90F5-404F99C1E54D}"/>
              </a:ext>
            </a:extLst>
          </p:cNvPr>
          <p:cNvCxnSpPr>
            <a:stCxn id="2" idx="3"/>
            <a:endCxn id="8" idx="2"/>
          </p:cNvCxnSpPr>
          <p:nvPr/>
        </p:nvCxnSpPr>
        <p:spPr>
          <a:xfrm flipV="1">
            <a:off x="3377294" y="2241785"/>
            <a:ext cx="5219693" cy="117905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 en arc 22">
            <a:extLst>
              <a:ext uri="{FF2B5EF4-FFF2-40B4-BE49-F238E27FC236}">
                <a16:creationId xmlns:a16="http://schemas.microsoft.com/office/drawing/2014/main" id="{B0DB01F5-4C56-69CC-BC10-6A88DA3E9022}"/>
              </a:ext>
            </a:extLst>
          </p:cNvPr>
          <p:cNvCxnSpPr>
            <a:stCxn id="2" idx="3"/>
            <a:endCxn id="9" idx="2"/>
          </p:cNvCxnSpPr>
          <p:nvPr/>
        </p:nvCxnSpPr>
        <p:spPr>
          <a:xfrm flipV="1">
            <a:off x="3377294" y="3226938"/>
            <a:ext cx="5219695" cy="1939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 en arc 24">
            <a:extLst>
              <a:ext uri="{FF2B5EF4-FFF2-40B4-BE49-F238E27FC236}">
                <a16:creationId xmlns:a16="http://schemas.microsoft.com/office/drawing/2014/main" id="{CC8AD531-64AC-CA42-A967-2B25A133D2CC}"/>
              </a:ext>
            </a:extLst>
          </p:cNvPr>
          <p:cNvCxnSpPr>
            <a:stCxn id="2" idx="3"/>
            <a:endCxn id="10" idx="2"/>
          </p:cNvCxnSpPr>
          <p:nvPr/>
        </p:nvCxnSpPr>
        <p:spPr>
          <a:xfrm>
            <a:off x="3377294" y="3420838"/>
            <a:ext cx="5219694" cy="81642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eur : en arc 26">
            <a:extLst>
              <a:ext uri="{FF2B5EF4-FFF2-40B4-BE49-F238E27FC236}">
                <a16:creationId xmlns:a16="http://schemas.microsoft.com/office/drawing/2014/main" id="{0D66EA0B-9024-C355-15CC-941671FFE999}"/>
              </a:ext>
            </a:extLst>
          </p:cNvPr>
          <p:cNvCxnSpPr>
            <a:cxnSpLocks/>
            <a:stCxn id="2" idx="3"/>
            <a:endCxn id="11" idx="2"/>
          </p:cNvCxnSpPr>
          <p:nvPr/>
        </p:nvCxnSpPr>
        <p:spPr>
          <a:xfrm>
            <a:off x="3377294" y="3420838"/>
            <a:ext cx="5219698" cy="179069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643C5483-3AF0-7DDC-F176-123EA790FAE8}"/>
              </a:ext>
            </a:extLst>
          </p:cNvPr>
          <p:cNvCxnSpPr>
            <a:stCxn id="2" idx="3"/>
          </p:cNvCxnSpPr>
          <p:nvPr/>
        </p:nvCxnSpPr>
        <p:spPr>
          <a:xfrm flipV="1">
            <a:off x="3377294" y="2021305"/>
            <a:ext cx="2333695" cy="1399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DDA5B9CB-68C5-D625-EFA3-0291CA9DC425}"/>
              </a:ext>
            </a:extLst>
          </p:cNvPr>
          <p:cNvSpPr/>
          <p:nvPr/>
        </p:nvSpPr>
        <p:spPr>
          <a:xfrm>
            <a:off x="4102554" y="908053"/>
            <a:ext cx="14940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citoyens</a:t>
            </a:r>
          </a:p>
        </p:txBody>
      </p:sp>
      <p:sp>
        <p:nvSpPr>
          <p:cNvPr id="33" name="Ellipse 32">
            <a:extLst>
              <a:ext uri="{FF2B5EF4-FFF2-40B4-BE49-F238E27FC236}">
                <a16:creationId xmlns:a16="http://schemas.microsoft.com/office/drawing/2014/main" id="{07723761-8005-B255-8EF7-C6AC550425F6}"/>
              </a:ext>
            </a:extLst>
          </p:cNvPr>
          <p:cNvSpPr/>
          <p:nvPr/>
        </p:nvSpPr>
        <p:spPr>
          <a:xfrm>
            <a:off x="2249262" y="908053"/>
            <a:ext cx="1608864"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associations</a:t>
            </a:r>
          </a:p>
        </p:txBody>
      </p:sp>
      <p:sp>
        <p:nvSpPr>
          <p:cNvPr id="34" name="Ellipse 33">
            <a:extLst>
              <a:ext uri="{FF2B5EF4-FFF2-40B4-BE49-F238E27FC236}">
                <a16:creationId xmlns:a16="http://schemas.microsoft.com/office/drawing/2014/main" id="{7F418DCC-4249-6972-AD0A-AF6BC70C5934}"/>
              </a:ext>
            </a:extLst>
          </p:cNvPr>
          <p:cNvSpPr/>
          <p:nvPr/>
        </p:nvSpPr>
        <p:spPr>
          <a:xfrm>
            <a:off x="336884" y="896307"/>
            <a:ext cx="1758617"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Bibliothèque</a:t>
            </a:r>
          </a:p>
        </p:txBody>
      </p:sp>
      <p:sp>
        <p:nvSpPr>
          <p:cNvPr id="35" name="Ellipse 34">
            <a:extLst>
              <a:ext uri="{FF2B5EF4-FFF2-40B4-BE49-F238E27FC236}">
                <a16:creationId xmlns:a16="http://schemas.microsoft.com/office/drawing/2014/main" id="{2E4ACFED-DD78-D723-3B9F-48EBA2ADD70F}"/>
              </a:ext>
            </a:extLst>
          </p:cNvPr>
          <p:cNvSpPr/>
          <p:nvPr/>
        </p:nvSpPr>
        <p:spPr>
          <a:xfrm>
            <a:off x="292128" y="1549638"/>
            <a:ext cx="1791559" cy="527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Commune</a:t>
            </a:r>
          </a:p>
        </p:txBody>
      </p:sp>
      <p:cxnSp>
        <p:nvCxnSpPr>
          <p:cNvPr id="37" name="Connecteur : en arc 36">
            <a:extLst>
              <a:ext uri="{FF2B5EF4-FFF2-40B4-BE49-F238E27FC236}">
                <a16:creationId xmlns:a16="http://schemas.microsoft.com/office/drawing/2014/main" id="{8E6C5088-1128-38B0-3830-C33408238EB1}"/>
              </a:ext>
            </a:extLst>
          </p:cNvPr>
          <p:cNvCxnSpPr>
            <a:stCxn id="35" idx="6"/>
          </p:cNvCxnSpPr>
          <p:nvPr/>
        </p:nvCxnSpPr>
        <p:spPr>
          <a:xfrm>
            <a:off x="2083687" y="1813160"/>
            <a:ext cx="3521097" cy="20814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eur : en arc 38">
            <a:extLst>
              <a:ext uri="{FF2B5EF4-FFF2-40B4-BE49-F238E27FC236}">
                <a16:creationId xmlns:a16="http://schemas.microsoft.com/office/drawing/2014/main" id="{313F3CCA-2AD0-6838-C5ED-CED7A187C51B}"/>
              </a:ext>
            </a:extLst>
          </p:cNvPr>
          <p:cNvCxnSpPr>
            <a:stCxn id="33" idx="4"/>
          </p:cNvCxnSpPr>
          <p:nvPr/>
        </p:nvCxnSpPr>
        <p:spPr>
          <a:xfrm rot="16200000" flipH="1">
            <a:off x="5318586" y="-829796"/>
            <a:ext cx="912823" cy="544260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eur : en arc 40">
            <a:extLst>
              <a:ext uri="{FF2B5EF4-FFF2-40B4-BE49-F238E27FC236}">
                <a16:creationId xmlns:a16="http://schemas.microsoft.com/office/drawing/2014/main" id="{29AA24BB-9346-B27E-C012-BF5C04AD16DD}"/>
              </a:ext>
            </a:extLst>
          </p:cNvPr>
          <p:cNvCxnSpPr>
            <a:stCxn id="34" idx="5"/>
          </p:cNvCxnSpPr>
          <p:nvPr/>
        </p:nvCxnSpPr>
        <p:spPr>
          <a:xfrm rot="16200000" flipH="1">
            <a:off x="4651405" y="-1467281"/>
            <a:ext cx="1031449" cy="665834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eur : en arc 42">
            <a:extLst>
              <a:ext uri="{FF2B5EF4-FFF2-40B4-BE49-F238E27FC236}">
                <a16:creationId xmlns:a16="http://schemas.microsoft.com/office/drawing/2014/main" id="{96C70371-96A6-4A84-6006-E5159B4F1447}"/>
              </a:ext>
            </a:extLst>
          </p:cNvPr>
          <p:cNvCxnSpPr/>
          <p:nvPr/>
        </p:nvCxnSpPr>
        <p:spPr>
          <a:xfrm>
            <a:off x="4708358" y="1455964"/>
            <a:ext cx="3787943" cy="27813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eur : en arc 44">
            <a:extLst>
              <a:ext uri="{FF2B5EF4-FFF2-40B4-BE49-F238E27FC236}">
                <a16:creationId xmlns:a16="http://schemas.microsoft.com/office/drawing/2014/main" id="{31A8DB6A-091C-214A-615F-67E5655B2F06}"/>
              </a:ext>
            </a:extLst>
          </p:cNvPr>
          <p:cNvCxnSpPr>
            <a:stCxn id="9" idx="2"/>
            <a:endCxn id="32" idx="4"/>
          </p:cNvCxnSpPr>
          <p:nvPr/>
        </p:nvCxnSpPr>
        <p:spPr>
          <a:xfrm rot="10800000">
            <a:off x="4849587" y="1435098"/>
            <a:ext cx="3747403" cy="179184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eur : en arc 46">
            <a:extLst>
              <a:ext uri="{FF2B5EF4-FFF2-40B4-BE49-F238E27FC236}">
                <a16:creationId xmlns:a16="http://schemas.microsoft.com/office/drawing/2014/main" id="{C2310FB1-8164-1AB9-99A5-34D31265576D}"/>
              </a:ext>
            </a:extLst>
          </p:cNvPr>
          <p:cNvCxnSpPr>
            <a:stCxn id="33" idx="4"/>
          </p:cNvCxnSpPr>
          <p:nvPr/>
        </p:nvCxnSpPr>
        <p:spPr>
          <a:xfrm rot="16200000" flipH="1">
            <a:off x="4478289" y="10501"/>
            <a:ext cx="2694102" cy="554329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eur : en arc 48">
            <a:extLst>
              <a:ext uri="{FF2B5EF4-FFF2-40B4-BE49-F238E27FC236}">
                <a16:creationId xmlns:a16="http://schemas.microsoft.com/office/drawing/2014/main" id="{CCDB5DF4-086B-62E1-DCD6-AE297DE3602D}"/>
              </a:ext>
            </a:extLst>
          </p:cNvPr>
          <p:cNvCxnSpPr>
            <a:stCxn id="32" idx="4"/>
            <a:endCxn id="11" idx="2"/>
          </p:cNvCxnSpPr>
          <p:nvPr/>
        </p:nvCxnSpPr>
        <p:spPr>
          <a:xfrm rot="16200000" flipH="1">
            <a:off x="4835070" y="1449613"/>
            <a:ext cx="3776439" cy="374740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390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0924FB-3305-B342-6810-C88EC1F81A34}"/>
              </a:ext>
            </a:extLst>
          </p:cNvPr>
          <p:cNvSpPr/>
          <p:nvPr/>
        </p:nvSpPr>
        <p:spPr>
          <a:xfrm>
            <a:off x="494905" y="2385955"/>
            <a:ext cx="2195029" cy="872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t>Et la santé, </a:t>
            </a:r>
          </a:p>
          <a:p>
            <a:pPr algn="ctr"/>
            <a:r>
              <a:rPr lang="fr-BE" sz="1600" dirty="0"/>
              <a:t>Çà va?</a:t>
            </a:r>
          </a:p>
        </p:txBody>
      </p:sp>
      <p:sp>
        <p:nvSpPr>
          <p:cNvPr id="3" name="Rectangle 2">
            <a:extLst>
              <a:ext uri="{FF2B5EF4-FFF2-40B4-BE49-F238E27FC236}">
                <a16:creationId xmlns:a16="http://schemas.microsoft.com/office/drawing/2014/main" id="{973555BB-D64F-5666-E0B4-B6B416328465}"/>
              </a:ext>
            </a:extLst>
          </p:cNvPr>
          <p:cNvSpPr/>
          <p:nvPr/>
        </p:nvSpPr>
        <p:spPr>
          <a:xfrm>
            <a:off x="3532547" y="230161"/>
            <a:ext cx="2195029" cy="872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t>Place publique</a:t>
            </a:r>
          </a:p>
        </p:txBody>
      </p:sp>
      <p:sp>
        <p:nvSpPr>
          <p:cNvPr id="4" name="Rectangle 3">
            <a:extLst>
              <a:ext uri="{FF2B5EF4-FFF2-40B4-BE49-F238E27FC236}">
                <a16:creationId xmlns:a16="http://schemas.microsoft.com/office/drawing/2014/main" id="{EDCD009C-72E5-B03D-27E5-58A96723BB84}"/>
              </a:ext>
            </a:extLst>
          </p:cNvPr>
          <p:cNvSpPr/>
          <p:nvPr/>
        </p:nvSpPr>
        <p:spPr>
          <a:xfrm>
            <a:off x="8308733" y="842309"/>
            <a:ext cx="2195029" cy="872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t>Toile</a:t>
            </a:r>
          </a:p>
        </p:txBody>
      </p:sp>
      <p:sp>
        <p:nvSpPr>
          <p:cNvPr id="5" name="Rectangle 4">
            <a:extLst>
              <a:ext uri="{FF2B5EF4-FFF2-40B4-BE49-F238E27FC236}">
                <a16:creationId xmlns:a16="http://schemas.microsoft.com/office/drawing/2014/main" id="{1B156D91-53C3-D12D-F31C-44D0BEF4AAF4}"/>
              </a:ext>
            </a:extLst>
          </p:cNvPr>
          <p:cNvSpPr/>
          <p:nvPr/>
        </p:nvSpPr>
        <p:spPr>
          <a:xfrm>
            <a:off x="3488925" y="3622089"/>
            <a:ext cx="2195029" cy="872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t>Notre village est monde </a:t>
            </a:r>
          </a:p>
        </p:txBody>
      </p:sp>
      <p:sp>
        <p:nvSpPr>
          <p:cNvPr id="6" name="Rectangle 5">
            <a:extLst>
              <a:ext uri="{FF2B5EF4-FFF2-40B4-BE49-F238E27FC236}">
                <a16:creationId xmlns:a16="http://schemas.microsoft.com/office/drawing/2014/main" id="{AB1626DD-569E-FF70-EB07-B4BBF4F5B778}"/>
              </a:ext>
            </a:extLst>
          </p:cNvPr>
          <p:cNvSpPr/>
          <p:nvPr/>
        </p:nvSpPr>
        <p:spPr>
          <a:xfrm>
            <a:off x="7530814" y="3790106"/>
            <a:ext cx="2195029" cy="872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t>La marmite</a:t>
            </a:r>
          </a:p>
        </p:txBody>
      </p:sp>
      <p:sp>
        <p:nvSpPr>
          <p:cNvPr id="7" name="ZoneTexte 6">
            <a:extLst>
              <a:ext uri="{FF2B5EF4-FFF2-40B4-BE49-F238E27FC236}">
                <a16:creationId xmlns:a16="http://schemas.microsoft.com/office/drawing/2014/main" id="{100D8537-C579-4F7A-A226-272AE13327E9}"/>
              </a:ext>
            </a:extLst>
          </p:cNvPr>
          <p:cNvSpPr txBox="1"/>
          <p:nvPr/>
        </p:nvSpPr>
        <p:spPr>
          <a:xfrm>
            <a:off x="3551071" y="1242872"/>
            <a:ext cx="2725444" cy="1644827"/>
          </a:xfrm>
          <a:prstGeom prst="rect">
            <a:avLst/>
          </a:prstGeom>
          <a:noFill/>
        </p:spPr>
        <p:txBody>
          <a:bodyPr wrap="square" rtlCol="0">
            <a:spAutoFit/>
          </a:bodyPr>
          <a:lstStyle/>
          <a:p>
            <a:r>
              <a:rPr lang="fr-BE" dirty="0"/>
              <a:t>V</a:t>
            </a:r>
            <a:r>
              <a:rPr lang="fr-BE" sz="1600" dirty="0"/>
              <a:t>illage aux artistes</a:t>
            </a:r>
          </a:p>
          <a:p>
            <a:r>
              <a:rPr lang="fr-BE" sz="1600" dirty="0"/>
              <a:t>Festival arts de rue</a:t>
            </a:r>
          </a:p>
          <a:p>
            <a:r>
              <a:rPr lang="fr-BE" sz="1600" dirty="0"/>
              <a:t>Captations musique</a:t>
            </a:r>
          </a:p>
          <a:p>
            <a:r>
              <a:rPr lang="fr-BE" sz="1600" dirty="0"/>
              <a:t>Balades ludiques</a:t>
            </a:r>
          </a:p>
          <a:p>
            <a:r>
              <a:rPr lang="fr-BE" sz="1600" dirty="0"/>
              <a:t>Plateforme œuvres </a:t>
            </a:r>
          </a:p>
          <a:p>
            <a:r>
              <a:rPr lang="fr-BE" sz="1600" dirty="0"/>
              <a:t>Bibliothèque virtuelle</a:t>
            </a:r>
          </a:p>
        </p:txBody>
      </p:sp>
      <p:sp>
        <p:nvSpPr>
          <p:cNvPr id="8" name="ZoneTexte 7">
            <a:extLst>
              <a:ext uri="{FF2B5EF4-FFF2-40B4-BE49-F238E27FC236}">
                <a16:creationId xmlns:a16="http://schemas.microsoft.com/office/drawing/2014/main" id="{2E946970-4AFE-B434-93F7-CD512FBFE514}"/>
              </a:ext>
            </a:extLst>
          </p:cNvPr>
          <p:cNvSpPr txBox="1"/>
          <p:nvPr/>
        </p:nvSpPr>
        <p:spPr>
          <a:xfrm>
            <a:off x="8238478" y="1910833"/>
            <a:ext cx="2725444" cy="1323439"/>
          </a:xfrm>
          <a:prstGeom prst="rect">
            <a:avLst/>
          </a:prstGeom>
          <a:noFill/>
        </p:spPr>
        <p:txBody>
          <a:bodyPr wrap="square" rtlCol="0">
            <a:spAutoFit/>
          </a:bodyPr>
          <a:lstStyle/>
          <a:p>
            <a:r>
              <a:rPr lang="fr-BE" sz="1600" dirty="0"/>
              <a:t>Réseau des associations</a:t>
            </a:r>
          </a:p>
          <a:p>
            <a:r>
              <a:rPr lang="fr-BE" sz="1600" dirty="0"/>
              <a:t>Répertoires</a:t>
            </a:r>
          </a:p>
          <a:p>
            <a:r>
              <a:rPr lang="fr-BE" sz="1600" dirty="0"/>
              <a:t>Plateforme matériel</a:t>
            </a:r>
          </a:p>
          <a:p>
            <a:r>
              <a:rPr lang="fr-BE" sz="1600" dirty="0"/>
              <a:t>Vitrine vivante</a:t>
            </a:r>
          </a:p>
          <a:p>
            <a:r>
              <a:rPr lang="fr-BE" sz="1600" dirty="0"/>
              <a:t>Espace de </a:t>
            </a:r>
            <a:r>
              <a:rPr lang="fr-BE" sz="1600" dirty="0" err="1"/>
              <a:t>coconstruction</a:t>
            </a:r>
            <a:endParaRPr lang="fr-BE" sz="1600" dirty="0"/>
          </a:p>
        </p:txBody>
      </p:sp>
      <p:sp>
        <p:nvSpPr>
          <p:cNvPr id="9" name="ZoneTexte 8">
            <a:extLst>
              <a:ext uri="{FF2B5EF4-FFF2-40B4-BE49-F238E27FC236}">
                <a16:creationId xmlns:a16="http://schemas.microsoft.com/office/drawing/2014/main" id="{400BC84E-470E-B957-4C09-705124547539}"/>
              </a:ext>
            </a:extLst>
          </p:cNvPr>
          <p:cNvSpPr txBox="1"/>
          <p:nvPr/>
        </p:nvSpPr>
        <p:spPr>
          <a:xfrm>
            <a:off x="7530813" y="4847208"/>
            <a:ext cx="3292545" cy="1077218"/>
          </a:xfrm>
          <a:prstGeom prst="rect">
            <a:avLst/>
          </a:prstGeom>
          <a:noFill/>
        </p:spPr>
        <p:txBody>
          <a:bodyPr wrap="square" rtlCol="0">
            <a:spAutoFit/>
          </a:bodyPr>
          <a:lstStyle/>
          <a:p>
            <a:r>
              <a:rPr lang="fr-BE" sz="1600" dirty="0"/>
              <a:t>Création groupe porteur</a:t>
            </a:r>
          </a:p>
          <a:p>
            <a:r>
              <a:rPr lang="fr-BE" sz="1600" dirty="0"/>
              <a:t>Budget participatif 18/26 ans</a:t>
            </a:r>
          </a:p>
          <a:p>
            <a:r>
              <a:rPr lang="fr-BE" sz="1600" dirty="0"/>
              <a:t>Soirées citoyennes</a:t>
            </a:r>
          </a:p>
          <a:p>
            <a:r>
              <a:rPr lang="fr-BE" sz="1600" dirty="0"/>
              <a:t>Espace de </a:t>
            </a:r>
            <a:r>
              <a:rPr lang="fr-BE" sz="1600" dirty="0" err="1"/>
              <a:t>coconstruction</a:t>
            </a:r>
            <a:r>
              <a:rPr lang="fr-BE" sz="1600" dirty="0"/>
              <a:t> </a:t>
            </a:r>
          </a:p>
        </p:txBody>
      </p:sp>
      <p:sp>
        <p:nvSpPr>
          <p:cNvPr id="10" name="ZoneTexte 9">
            <a:extLst>
              <a:ext uri="{FF2B5EF4-FFF2-40B4-BE49-F238E27FC236}">
                <a16:creationId xmlns:a16="http://schemas.microsoft.com/office/drawing/2014/main" id="{07EB2249-FEF3-88DF-D4BF-7508BD14171A}"/>
              </a:ext>
            </a:extLst>
          </p:cNvPr>
          <p:cNvSpPr txBox="1"/>
          <p:nvPr/>
        </p:nvSpPr>
        <p:spPr>
          <a:xfrm>
            <a:off x="3488157" y="4634141"/>
            <a:ext cx="2812027" cy="2339102"/>
          </a:xfrm>
          <a:prstGeom prst="rect">
            <a:avLst/>
          </a:prstGeom>
          <a:noFill/>
        </p:spPr>
        <p:txBody>
          <a:bodyPr wrap="square" rtlCol="0">
            <a:spAutoFit/>
          </a:bodyPr>
          <a:lstStyle/>
          <a:p>
            <a:r>
              <a:rPr lang="fr-BE" sz="1600" dirty="0"/>
              <a:t>Focus saisons</a:t>
            </a:r>
          </a:p>
          <a:p>
            <a:r>
              <a:rPr lang="fr-BE" sz="1600" dirty="0"/>
              <a:t>Fiesta musique du monde</a:t>
            </a:r>
          </a:p>
          <a:p>
            <a:r>
              <a:rPr lang="fr-BE" sz="1600" dirty="0"/>
              <a:t>Journée de la solidarité</a:t>
            </a:r>
          </a:p>
          <a:p>
            <a:r>
              <a:rPr lang="fr-BE" sz="1600" dirty="0"/>
              <a:t>Découvrir le monde</a:t>
            </a:r>
          </a:p>
          <a:p>
            <a:r>
              <a:rPr lang="fr-BE" sz="1600" dirty="0"/>
              <a:t>Focus « A tout petit pas »</a:t>
            </a:r>
          </a:p>
          <a:p>
            <a:r>
              <a:rPr lang="fr-BE" sz="1600" dirty="0"/>
              <a:t>Rencontre scolaire</a:t>
            </a:r>
          </a:p>
          <a:p>
            <a:r>
              <a:rPr lang="fr-BE" sz="1600" dirty="0"/>
              <a:t>Petit déj Oxfam décentralisés </a:t>
            </a:r>
          </a:p>
          <a:p>
            <a:endParaRPr lang="fr-BE" dirty="0"/>
          </a:p>
        </p:txBody>
      </p:sp>
      <p:sp>
        <p:nvSpPr>
          <p:cNvPr id="11" name="ZoneTexte 10">
            <a:extLst>
              <a:ext uri="{FF2B5EF4-FFF2-40B4-BE49-F238E27FC236}">
                <a16:creationId xmlns:a16="http://schemas.microsoft.com/office/drawing/2014/main" id="{1B877600-21C8-2388-8747-E9EE5FF6A675}"/>
              </a:ext>
            </a:extLst>
          </p:cNvPr>
          <p:cNvSpPr txBox="1"/>
          <p:nvPr/>
        </p:nvSpPr>
        <p:spPr>
          <a:xfrm>
            <a:off x="372861" y="3444530"/>
            <a:ext cx="2565648" cy="2308324"/>
          </a:xfrm>
          <a:prstGeom prst="rect">
            <a:avLst/>
          </a:prstGeom>
          <a:noFill/>
        </p:spPr>
        <p:txBody>
          <a:bodyPr wrap="square" rtlCol="0">
            <a:spAutoFit/>
          </a:bodyPr>
          <a:lstStyle/>
          <a:p>
            <a:r>
              <a:rPr lang="fr-BE" sz="1600" dirty="0"/>
              <a:t>Balades </a:t>
            </a:r>
          </a:p>
          <a:p>
            <a:r>
              <a:rPr lang="fr-BE" sz="1600" dirty="0"/>
              <a:t>Conférences</a:t>
            </a:r>
          </a:p>
          <a:p>
            <a:r>
              <a:rPr lang="fr-BE" sz="1600" dirty="0"/>
              <a:t>Ateliers alimentation</a:t>
            </a:r>
          </a:p>
          <a:p>
            <a:r>
              <a:rPr lang="fr-BE" sz="1600" dirty="0"/>
              <a:t>Focus « A tout petit pas »</a:t>
            </a:r>
          </a:p>
          <a:p>
            <a:r>
              <a:rPr lang="fr-BE" sz="1600" dirty="0"/>
              <a:t>Soirées causeries</a:t>
            </a:r>
          </a:p>
          <a:p>
            <a:r>
              <a:rPr lang="fr-BE" sz="1600" dirty="0"/>
              <a:t>Salon santé</a:t>
            </a:r>
          </a:p>
          <a:p>
            <a:r>
              <a:rPr lang="fr-BE" sz="1600" dirty="0"/>
              <a:t>Projet scolaire</a:t>
            </a:r>
          </a:p>
          <a:p>
            <a:r>
              <a:rPr lang="fr-BE" sz="1600" dirty="0"/>
              <a:t>Création théâtre-action</a:t>
            </a:r>
          </a:p>
          <a:p>
            <a:r>
              <a:rPr lang="fr-BE" sz="1600" dirty="0"/>
              <a:t>Spectacles inclusifs</a:t>
            </a:r>
          </a:p>
        </p:txBody>
      </p:sp>
    </p:spTree>
    <p:extLst>
      <p:ext uri="{BB962C8B-B14F-4D97-AF65-F5344CB8AC3E}">
        <p14:creationId xmlns:p14="http://schemas.microsoft.com/office/powerpoint/2010/main" val="1722001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664326-7304-4DB1-6FB6-4EE14CC3D07D}"/>
              </a:ext>
            </a:extLst>
          </p:cNvPr>
          <p:cNvSpPr>
            <a:spLocks noGrp="1"/>
          </p:cNvSpPr>
          <p:nvPr>
            <p:ph type="title"/>
          </p:nvPr>
        </p:nvSpPr>
        <p:spPr/>
        <p:txBody>
          <a:bodyPr/>
          <a:lstStyle/>
          <a:p>
            <a:r>
              <a:rPr lang="fr-BE" dirty="0"/>
              <a:t>Une action renforcée grâce aux spécificités</a:t>
            </a:r>
          </a:p>
        </p:txBody>
      </p:sp>
      <p:sp>
        <p:nvSpPr>
          <p:cNvPr id="3" name="Espace réservé du contenu 2">
            <a:extLst>
              <a:ext uri="{FF2B5EF4-FFF2-40B4-BE49-F238E27FC236}">
                <a16:creationId xmlns:a16="http://schemas.microsoft.com/office/drawing/2014/main" id="{18219783-2019-D461-68BE-F03A14549ED6}"/>
              </a:ext>
            </a:extLst>
          </p:cNvPr>
          <p:cNvSpPr>
            <a:spLocks noGrp="1"/>
          </p:cNvSpPr>
          <p:nvPr>
            <p:ph sz="half" idx="1"/>
          </p:nvPr>
        </p:nvSpPr>
        <p:spPr/>
        <p:txBody>
          <a:bodyPr>
            <a:normAutofit lnSpcReduction="10000"/>
          </a:bodyPr>
          <a:lstStyle/>
          <a:p>
            <a:r>
              <a:rPr lang="fr-BE" b="1" dirty="0"/>
              <a:t>Diffusion des arts de la scène</a:t>
            </a:r>
          </a:p>
          <a:p>
            <a:pPr algn="just"/>
            <a:r>
              <a:rPr lang="fr-BE" sz="1400" dirty="0"/>
              <a:t>Depuis sa création, Ecrin se positionne comme lieu de diffusion incontournable de la région, grâce à ses infrastructures et à la qualité de l’encadrement professionnel tant au niveau de la programmation que de la technique.</a:t>
            </a:r>
          </a:p>
          <a:p>
            <a:pPr algn="just"/>
            <a:r>
              <a:rPr lang="fr-BE" sz="1400" dirty="0"/>
              <a:t>Le rayonnement progressif du centre culturel s’affirme, il draine un public de plus en plus large au fil du temps</a:t>
            </a:r>
          </a:p>
          <a:p>
            <a:pPr algn="just"/>
            <a:r>
              <a:rPr lang="fr-BE" sz="1400" dirty="0"/>
              <a:t>Le nouveau contrat programme est l’opportunité d’une demande de spécialisation en diffusion</a:t>
            </a:r>
          </a:p>
          <a:p>
            <a:pPr algn="just"/>
            <a:r>
              <a:rPr lang="fr-BE" sz="1400" dirty="0"/>
              <a:t>Le programme d’action culturelle conçoit une relation étroite entre la diffusion et les opérations culturelles</a:t>
            </a:r>
          </a:p>
          <a:p>
            <a:endParaRPr lang="fr-BE" dirty="0"/>
          </a:p>
        </p:txBody>
      </p:sp>
      <p:sp>
        <p:nvSpPr>
          <p:cNvPr id="4" name="Espace réservé du contenu 3">
            <a:extLst>
              <a:ext uri="{FF2B5EF4-FFF2-40B4-BE49-F238E27FC236}">
                <a16:creationId xmlns:a16="http://schemas.microsoft.com/office/drawing/2014/main" id="{161F26D8-2674-7AA3-757F-32F48816B202}"/>
              </a:ext>
            </a:extLst>
          </p:cNvPr>
          <p:cNvSpPr>
            <a:spLocks noGrp="1"/>
          </p:cNvSpPr>
          <p:nvPr>
            <p:ph sz="half" idx="2"/>
          </p:nvPr>
        </p:nvSpPr>
        <p:spPr>
          <a:xfrm>
            <a:off x="5752730" y="2160589"/>
            <a:ext cx="4350058" cy="3880773"/>
          </a:xfrm>
        </p:spPr>
        <p:txBody>
          <a:bodyPr>
            <a:normAutofit lnSpcReduction="10000"/>
          </a:bodyPr>
          <a:lstStyle/>
          <a:p>
            <a:r>
              <a:rPr lang="fr-BE" b="1" dirty="0" err="1"/>
              <a:t>Terre-franche</a:t>
            </a:r>
            <a:r>
              <a:rPr lang="fr-BE" b="1" dirty="0"/>
              <a:t>, CEC adossé</a:t>
            </a:r>
          </a:p>
          <a:p>
            <a:pPr algn="just"/>
            <a:r>
              <a:rPr lang="fr-BE" sz="1400" dirty="0"/>
              <a:t>Depuis quelques années, le travail de collaboration s’est intensifié entre les deux structures dont les missions se complètent</a:t>
            </a:r>
          </a:p>
          <a:p>
            <a:pPr algn="just"/>
            <a:r>
              <a:rPr lang="fr-BE" sz="1400" dirty="0"/>
              <a:t>L’équipe de </a:t>
            </a:r>
            <a:r>
              <a:rPr lang="fr-BE" sz="1400" dirty="0" err="1"/>
              <a:t>Terre-franche</a:t>
            </a:r>
            <a:r>
              <a:rPr lang="fr-BE" sz="1400" dirty="0"/>
              <a:t> s’est investie dans la construction du programme d’action culturelle de sorte à y intégrer son point de vue et de permettre de jouer un rôle actif en fonction de ses spécificités dans les constellations</a:t>
            </a:r>
          </a:p>
          <a:p>
            <a:pPr algn="just"/>
            <a:r>
              <a:rPr lang="fr-BE" sz="1400" dirty="0"/>
              <a:t>Le Cec adossé apporte une plus-value pour le centre culturel et inversement, il nourrit ses propres projets et missions à partir des enjeux de société et de territoire</a:t>
            </a:r>
          </a:p>
          <a:p>
            <a:pPr algn="just"/>
            <a:r>
              <a:rPr lang="fr-BE" sz="1400" dirty="0"/>
              <a:t>Les compétences de l’équipe de </a:t>
            </a:r>
            <a:r>
              <a:rPr lang="fr-BE" sz="1400" dirty="0" err="1"/>
              <a:t>Terre-franche</a:t>
            </a:r>
            <a:r>
              <a:rPr lang="fr-BE" sz="1400" dirty="0"/>
              <a:t> viennent renforcer les démarches créatives et l’expression citoyenne des constellations </a:t>
            </a:r>
          </a:p>
          <a:p>
            <a:endParaRPr lang="fr-BE" sz="1400" dirty="0"/>
          </a:p>
        </p:txBody>
      </p:sp>
    </p:spTree>
    <p:extLst>
      <p:ext uri="{BB962C8B-B14F-4D97-AF65-F5344CB8AC3E}">
        <p14:creationId xmlns:p14="http://schemas.microsoft.com/office/powerpoint/2010/main" val="3642650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C02EA0-0BA4-A83D-DA03-3332115F1865}"/>
              </a:ext>
            </a:extLst>
          </p:cNvPr>
          <p:cNvSpPr/>
          <p:nvPr/>
        </p:nvSpPr>
        <p:spPr>
          <a:xfrm>
            <a:off x="601437" y="2767695"/>
            <a:ext cx="2775857" cy="1306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t>Spécialisation en diffusion des arts de la scène</a:t>
            </a:r>
          </a:p>
        </p:txBody>
      </p:sp>
      <p:sp>
        <p:nvSpPr>
          <p:cNvPr id="3" name="Rectangle 2">
            <a:extLst>
              <a:ext uri="{FF2B5EF4-FFF2-40B4-BE49-F238E27FC236}">
                <a16:creationId xmlns:a16="http://schemas.microsoft.com/office/drawing/2014/main" id="{617F685E-86F1-356D-C678-9AFD953A5C6D}"/>
              </a:ext>
            </a:extLst>
          </p:cNvPr>
          <p:cNvSpPr/>
          <p:nvPr/>
        </p:nvSpPr>
        <p:spPr>
          <a:xfrm>
            <a:off x="8279016" y="1361287"/>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Place publique</a:t>
            </a:r>
          </a:p>
        </p:txBody>
      </p:sp>
      <p:sp>
        <p:nvSpPr>
          <p:cNvPr id="4" name="Rectangle 3">
            <a:extLst>
              <a:ext uri="{FF2B5EF4-FFF2-40B4-BE49-F238E27FC236}">
                <a16:creationId xmlns:a16="http://schemas.microsoft.com/office/drawing/2014/main" id="{294F41AE-EDB1-52C3-8BE6-BD18EBE34C4E}"/>
              </a:ext>
            </a:extLst>
          </p:cNvPr>
          <p:cNvSpPr/>
          <p:nvPr/>
        </p:nvSpPr>
        <p:spPr>
          <a:xfrm>
            <a:off x="8279016" y="2266379"/>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Et la santé, çà va? </a:t>
            </a:r>
          </a:p>
        </p:txBody>
      </p:sp>
      <p:sp>
        <p:nvSpPr>
          <p:cNvPr id="5" name="Rectangle 4">
            <a:extLst>
              <a:ext uri="{FF2B5EF4-FFF2-40B4-BE49-F238E27FC236}">
                <a16:creationId xmlns:a16="http://schemas.microsoft.com/office/drawing/2014/main" id="{39F75CCA-A7C4-0430-1626-AAC721E466FC}"/>
              </a:ext>
            </a:extLst>
          </p:cNvPr>
          <p:cNvSpPr/>
          <p:nvPr/>
        </p:nvSpPr>
        <p:spPr>
          <a:xfrm>
            <a:off x="8279016" y="3290279"/>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Notre village est monde</a:t>
            </a:r>
          </a:p>
        </p:txBody>
      </p:sp>
      <p:sp>
        <p:nvSpPr>
          <p:cNvPr id="6" name="Rectangle 5">
            <a:extLst>
              <a:ext uri="{FF2B5EF4-FFF2-40B4-BE49-F238E27FC236}">
                <a16:creationId xmlns:a16="http://schemas.microsoft.com/office/drawing/2014/main" id="{8AB90387-2489-4DBE-94A9-469FC9E6F27A}"/>
              </a:ext>
            </a:extLst>
          </p:cNvPr>
          <p:cNvSpPr/>
          <p:nvPr/>
        </p:nvSpPr>
        <p:spPr>
          <a:xfrm>
            <a:off x="8391311" y="4706066"/>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Toile</a:t>
            </a:r>
          </a:p>
        </p:txBody>
      </p:sp>
      <p:sp>
        <p:nvSpPr>
          <p:cNvPr id="7" name="Rectangle 6">
            <a:extLst>
              <a:ext uri="{FF2B5EF4-FFF2-40B4-BE49-F238E27FC236}">
                <a16:creationId xmlns:a16="http://schemas.microsoft.com/office/drawing/2014/main" id="{2839F5AE-C08E-7909-B913-A52D6507D2A0}"/>
              </a:ext>
            </a:extLst>
          </p:cNvPr>
          <p:cNvSpPr/>
          <p:nvPr/>
        </p:nvSpPr>
        <p:spPr>
          <a:xfrm>
            <a:off x="8391311" y="5460045"/>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La marmite</a:t>
            </a:r>
          </a:p>
        </p:txBody>
      </p:sp>
      <p:sp>
        <p:nvSpPr>
          <p:cNvPr id="8" name="Ellipse 7">
            <a:extLst>
              <a:ext uri="{FF2B5EF4-FFF2-40B4-BE49-F238E27FC236}">
                <a16:creationId xmlns:a16="http://schemas.microsoft.com/office/drawing/2014/main" id="{34EE8D77-71AE-8B63-F423-F378D010C6F8}"/>
              </a:ext>
            </a:extLst>
          </p:cNvPr>
          <p:cNvSpPr/>
          <p:nvPr/>
        </p:nvSpPr>
        <p:spPr>
          <a:xfrm>
            <a:off x="4514267" y="932662"/>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solidFill>
                  <a:schemeClr val="bg1"/>
                </a:solidFill>
              </a:rPr>
              <a:t>Diffusion tt public et jeunes publics</a:t>
            </a:r>
          </a:p>
        </p:txBody>
      </p:sp>
      <p:sp>
        <p:nvSpPr>
          <p:cNvPr id="9" name="Ellipse 8">
            <a:extLst>
              <a:ext uri="{FF2B5EF4-FFF2-40B4-BE49-F238E27FC236}">
                <a16:creationId xmlns:a16="http://schemas.microsoft.com/office/drawing/2014/main" id="{E9423033-56D3-3C6C-91D3-2E7D1C2F8B6C}"/>
              </a:ext>
            </a:extLst>
          </p:cNvPr>
          <p:cNvSpPr/>
          <p:nvPr/>
        </p:nvSpPr>
        <p:spPr>
          <a:xfrm>
            <a:off x="4514268" y="2109259"/>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Diffusion scolaire</a:t>
            </a:r>
          </a:p>
        </p:txBody>
      </p:sp>
      <p:sp>
        <p:nvSpPr>
          <p:cNvPr id="10" name="Ellipse 9">
            <a:extLst>
              <a:ext uri="{FF2B5EF4-FFF2-40B4-BE49-F238E27FC236}">
                <a16:creationId xmlns:a16="http://schemas.microsoft.com/office/drawing/2014/main" id="{80FB0BF8-503E-06E7-0631-3EE281C634C1}"/>
              </a:ext>
            </a:extLst>
          </p:cNvPr>
          <p:cNvSpPr/>
          <p:nvPr/>
        </p:nvSpPr>
        <p:spPr>
          <a:xfrm>
            <a:off x="4514269" y="3183400"/>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Captations musique</a:t>
            </a:r>
          </a:p>
        </p:txBody>
      </p:sp>
      <p:sp>
        <p:nvSpPr>
          <p:cNvPr id="11" name="Ellipse 10">
            <a:extLst>
              <a:ext uri="{FF2B5EF4-FFF2-40B4-BE49-F238E27FC236}">
                <a16:creationId xmlns:a16="http://schemas.microsoft.com/office/drawing/2014/main" id="{EC91C466-851E-77E2-9C21-BF2360645A8B}"/>
              </a:ext>
            </a:extLst>
          </p:cNvPr>
          <p:cNvSpPr/>
          <p:nvPr/>
        </p:nvSpPr>
        <p:spPr>
          <a:xfrm>
            <a:off x="4514270" y="4196488"/>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Résidences d’artistes </a:t>
            </a:r>
          </a:p>
        </p:txBody>
      </p:sp>
      <p:sp>
        <p:nvSpPr>
          <p:cNvPr id="12" name="Ellipse 11">
            <a:extLst>
              <a:ext uri="{FF2B5EF4-FFF2-40B4-BE49-F238E27FC236}">
                <a16:creationId xmlns:a16="http://schemas.microsoft.com/office/drawing/2014/main" id="{A0D5DAA4-5783-0953-4C33-511A8E63B815}"/>
              </a:ext>
            </a:extLst>
          </p:cNvPr>
          <p:cNvSpPr/>
          <p:nvPr/>
        </p:nvSpPr>
        <p:spPr>
          <a:xfrm>
            <a:off x="4514271" y="5227363"/>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Médiation</a:t>
            </a:r>
          </a:p>
        </p:txBody>
      </p:sp>
      <p:cxnSp>
        <p:nvCxnSpPr>
          <p:cNvPr id="14" name="Connecteur : en arc 13">
            <a:extLst>
              <a:ext uri="{FF2B5EF4-FFF2-40B4-BE49-F238E27FC236}">
                <a16:creationId xmlns:a16="http://schemas.microsoft.com/office/drawing/2014/main" id="{C0E8B979-3644-AE01-BC48-1CE27C5FD094}"/>
              </a:ext>
            </a:extLst>
          </p:cNvPr>
          <p:cNvCxnSpPr>
            <a:stCxn id="2" idx="3"/>
            <a:endCxn id="8" idx="2"/>
          </p:cNvCxnSpPr>
          <p:nvPr/>
        </p:nvCxnSpPr>
        <p:spPr>
          <a:xfrm flipV="1">
            <a:off x="3377294" y="1361287"/>
            <a:ext cx="1136973" cy="205955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 en arc 15">
            <a:extLst>
              <a:ext uri="{FF2B5EF4-FFF2-40B4-BE49-F238E27FC236}">
                <a16:creationId xmlns:a16="http://schemas.microsoft.com/office/drawing/2014/main" id="{BEEEF099-A14B-DA55-5FEA-0AE2715C255F}"/>
              </a:ext>
            </a:extLst>
          </p:cNvPr>
          <p:cNvCxnSpPr>
            <a:stCxn id="2" idx="3"/>
            <a:endCxn id="9" idx="2"/>
          </p:cNvCxnSpPr>
          <p:nvPr/>
        </p:nvCxnSpPr>
        <p:spPr>
          <a:xfrm flipV="1">
            <a:off x="3377294" y="2537884"/>
            <a:ext cx="1136974" cy="88295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 en arc 17">
            <a:extLst>
              <a:ext uri="{FF2B5EF4-FFF2-40B4-BE49-F238E27FC236}">
                <a16:creationId xmlns:a16="http://schemas.microsoft.com/office/drawing/2014/main" id="{C2791F43-85FA-0B6A-8746-FADACDAB9D6A}"/>
              </a:ext>
            </a:extLst>
          </p:cNvPr>
          <p:cNvCxnSpPr>
            <a:stCxn id="2" idx="3"/>
            <a:endCxn id="10" idx="2"/>
          </p:cNvCxnSpPr>
          <p:nvPr/>
        </p:nvCxnSpPr>
        <p:spPr>
          <a:xfrm>
            <a:off x="3377294" y="3420838"/>
            <a:ext cx="1136975" cy="19118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rc 19">
            <a:extLst>
              <a:ext uri="{FF2B5EF4-FFF2-40B4-BE49-F238E27FC236}">
                <a16:creationId xmlns:a16="http://schemas.microsoft.com/office/drawing/2014/main" id="{E31856D6-547B-B697-23FE-F0684CA8BDA6}"/>
              </a:ext>
            </a:extLst>
          </p:cNvPr>
          <p:cNvCxnSpPr>
            <a:stCxn id="2" idx="3"/>
            <a:endCxn id="11" idx="2"/>
          </p:cNvCxnSpPr>
          <p:nvPr/>
        </p:nvCxnSpPr>
        <p:spPr>
          <a:xfrm>
            <a:off x="3377294" y="3420838"/>
            <a:ext cx="1136976" cy="120427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 en arc 21">
            <a:extLst>
              <a:ext uri="{FF2B5EF4-FFF2-40B4-BE49-F238E27FC236}">
                <a16:creationId xmlns:a16="http://schemas.microsoft.com/office/drawing/2014/main" id="{E3F95164-1172-D5FE-1B78-746F297BA843}"/>
              </a:ext>
            </a:extLst>
          </p:cNvPr>
          <p:cNvCxnSpPr>
            <a:stCxn id="2" idx="3"/>
            <a:endCxn id="12" idx="2"/>
          </p:cNvCxnSpPr>
          <p:nvPr/>
        </p:nvCxnSpPr>
        <p:spPr>
          <a:xfrm>
            <a:off x="3377294" y="3420838"/>
            <a:ext cx="1136977" cy="223515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 en arc 23">
            <a:extLst>
              <a:ext uri="{FF2B5EF4-FFF2-40B4-BE49-F238E27FC236}">
                <a16:creationId xmlns:a16="http://schemas.microsoft.com/office/drawing/2014/main" id="{20E83544-9392-091A-6330-C73BBD056364}"/>
              </a:ext>
            </a:extLst>
          </p:cNvPr>
          <p:cNvCxnSpPr>
            <a:stCxn id="8" idx="6"/>
            <a:endCxn id="3" idx="1"/>
          </p:cNvCxnSpPr>
          <p:nvPr/>
        </p:nvCxnSpPr>
        <p:spPr>
          <a:xfrm>
            <a:off x="6661474" y="1361287"/>
            <a:ext cx="1617542" cy="19594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 en arc 25">
            <a:extLst>
              <a:ext uri="{FF2B5EF4-FFF2-40B4-BE49-F238E27FC236}">
                <a16:creationId xmlns:a16="http://schemas.microsoft.com/office/drawing/2014/main" id="{3FAF92F6-A199-B199-4FF1-5BC0C67B9677}"/>
              </a:ext>
            </a:extLst>
          </p:cNvPr>
          <p:cNvCxnSpPr>
            <a:stCxn id="8" idx="6"/>
            <a:endCxn id="4" idx="1"/>
          </p:cNvCxnSpPr>
          <p:nvPr/>
        </p:nvCxnSpPr>
        <p:spPr>
          <a:xfrm>
            <a:off x="6661474" y="1361287"/>
            <a:ext cx="1617542" cy="110103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 en arc 27">
            <a:extLst>
              <a:ext uri="{FF2B5EF4-FFF2-40B4-BE49-F238E27FC236}">
                <a16:creationId xmlns:a16="http://schemas.microsoft.com/office/drawing/2014/main" id="{88B55A6C-71C0-075B-1D49-95810274A6C5}"/>
              </a:ext>
            </a:extLst>
          </p:cNvPr>
          <p:cNvCxnSpPr>
            <a:stCxn id="8" idx="6"/>
            <a:endCxn id="5" idx="1"/>
          </p:cNvCxnSpPr>
          <p:nvPr/>
        </p:nvCxnSpPr>
        <p:spPr>
          <a:xfrm>
            <a:off x="6661474" y="1361287"/>
            <a:ext cx="1617542" cy="212493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 en arc 29">
            <a:extLst>
              <a:ext uri="{FF2B5EF4-FFF2-40B4-BE49-F238E27FC236}">
                <a16:creationId xmlns:a16="http://schemas.microsoft.com/office/drawing/2014/main" id="{293704A0-F915-3DC3-55F5-8FF8D2EBAA2E}"/>
              </a:ext>
            </a:extLst>
          </p:cNvPr>
          <p:cNvCxnSpPr>
            <a:stCxn id="9" idx="6"/>
            <a:endCxn id="4" idx="1"/>
          </p:cNvCxnSpPr>
          <p:nvPr/>
        </p:nvCxnSpPr>
        <p:spPr>
          <a:xfrm flipV="1">
            <a:off x="6661475" y="2462322"/>
            <a:ext cx="1552083" cy="7556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 en arc 31">
            <a:extLst>
              <a:ext uri="{FF2B5EF4-FFF2-40B4-BE49-F238E27FC236}">
                <a16:creationId xmlns:a16="http://schemas.microsoft.com/office/drawing/2014/main" id="{87CD03ED-08FB-5B6B-7675-B68301B6886C}"/>
              </a:ext>
            </a:extLst>
          </p:cNvPr>
          <p:cNvCxnSpPr>
            <a:stCxn id="9" idx="6"/>
            <a:endCxn id="5" idx="1"/>
          </p:cNvCxnSpPr>
          <p:nvPr/>
        </p:nvCxnSpPr>
        <p:spPr>
          <a:xfrm>
            <a:off x="6661475" y="2537884"/>
            <a:ext cx="1617541" cy="94833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eur : en arc 33">
            <a:extLst>
              <a:ext uri="{FF2B5EF4-FFF2-40B4-BE49-F238E27FC236}">
                <a16:creationId xmlns:a16="http://schemas.microsoft.com/office/drawing/2014/main" id="{1F16C46B-AC53-47AA-699A-3797BACED8B7}"/>
              </a:ext>
            </a:extLst>
          </p:cNvPr>
          <p:cNvCxnSpPr>
            <a:stCxn id="10" idx="6"/>
            <a:endCxn id="5" idx="1"/>
          </p:cNvCxnSpPr>
          <p:nvPr/>
        </p:nvCxnSpPr>
        <p:spPr>
          <a:xfrm flipV="1">
            <a:off x="6661476" y="3486222"/>
            <a:ext cx="1617540" cy="12580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 en arc 35">
            <a:extLst>
              <a:ext uri="{FF2B5EF4-FFF2-40B4-BE49-F238E27FC236}">
                <a16:creationId xmlns:a16="http://schemas.microsoft.com/office/drawing/2014/main" id="{08EF5159-B490-CCE2-1C00-6BF954A8CBFA}"/>
              </a:ext>
            </a:extLst>
          </p:cNvPr>
          <p:cNvCxnSpPr>
            <a:stCxn id="10" idx="6"/>
            <a:endCxn id="3" idx="1"/>
          </p:cNvCxnSpPr>
          <p:nvPr/>
        </p:nvCxnSpPr>
        <p:spPr>
          <a:xfrm flipV="1">
            <a:off x="6661476" y="1557230"/>
            <a:ext cx="1617540" cy="205479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eur : en arc 37">
            <a:extLst>
              <a:ext uri="{FF2B5EF4-FFF2-40B4-BE49-F238E27FC236}">
                <a16:creationId xmlns:a16="http://schemas.microsoft.com/office/drawing/2014/main" id="{70BBF41C-DDD3-C992-2008-EE2DD2CFBA8B}"/>
              </a:ext>
            </a:extLst>
          </p:cNvPr>
          <p:cNvCxnSpPr>
            <a:endCxn id="3" idx="1"/>
          </p:cNvCxnSpPr>
          <p:nvPr/>
        </p:nvCxnSpPr>
        <p:spPr>
          <a:xfrm rot="5400000" flipH="1" flipV="1">
            <a:off x="5966388" y="2312485"/>
            <a:ext cx="3067883" cy="155737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eur : en arc 39">
            <a:extLst>
              <a:ext uri="{FF2B5EF4-FFF2-40B4-BE49-F238E27FC236}">
                <a16:creationId xmlns:a16="http://schemas.microsoft.com/office/drawing/2014/main" id="{327E2E9A-DEE4-ED03-66E7-4916D6B379C7}"/>
              </a:ext>
            </a:extLst>
          </p:cNvPr>
          <p:cNvCxnSpPr>
            <a:stCxn id="11" idx="6"/>
            <a:endCxn id="5" idx="1"/>
          </p:cNvCxnSpPr>
          <p:nvPr/>
        </p:nvCxnSpPr>
        <p:spPr>
          <a:xfrm flipV="1">
            <a:off x="6661477" y="3486222"/>
            <a:ext cx="1617539" cy="113889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eur : en arc 41">
            <a:extLst>
              <a:ext uri="{FF2B5EF4-FFF2-40B4-BE49-F238E27FC236}">
                <a16:creationId xmlns:a16="http://schemas.microsoft.com/office/drawing/2014/main" id="{327E7F9B-13A8-3C9A-42A9-945AA812DEA7}"/>
              </a:ext>
            </a:extLst>
          </p:cNvPr>
          <p:cNvCxnSpPr>
            <a:stCxn id="12" idx="6"/>
            <a:endCxn id="3" idx="1"/>
          </p:cNvCxnSpPr>
          <p:nvPr/>
        </p:nvCxnSpPr>
        <p:spPr>
          <a:xfrm flipV="1">
            <a:off x="6661478" y="1557230"/>
            <a:ext cx="1617538" cy="409875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eur : en arc 43">
            <a:extLst>
              <a:ext uri="{FF2B5EF4-FFF2-40B4-BE49-F238E27FC236}">
                <a16:creationId xmlns:a16="http://schemas.microsoft.com/office/drawing/2014/main" id="{2999B5C5-97EB-02DD-E734-F8EDBA908648}"/>
              </a:ext>
            </a:extLst>
          </p:cNvPr>
          <p:cNvCxnSpPr>
            <a:endCxn id="4" idx="1"/>
          </p:cNvCxnSpPr>
          <p:nvPr/>
        </p:nvCxnSpPr>
        <p:spPr>
          <a:xfrm rot="5400000" flipH="1" flipV="1">
            <a:off x="5901485" y="3278458"/>
            <a:ext cx="3193666" cy="156139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eur : en arc 45">
            <a:extLst>
              <a:ext uri="{FF2B5EF4-FFF2-40B4-BE49-F238E27FC236}">
                <a16:creationId xmlns:a16="http://schemas.microsoft.com/office/drawing/2014/main" id="{058AC864-F696-2251-89E7-B80DC9C9428F}"/>
              </a:ext>
            </a:extLst>
          </p:cNvPr>
          <p:cNvCxnSpPr>
            <a:cxnSpLocks/>
          </p:cNvCxnSpPr>
          <p:nvPr/>
        </p:nvCxnSpPr>
        <p:spPr>
          <a:xfrm rot="5400000" flipH="1" flipV="1">
            <a:off x="6371896" y="3858014"/>
            <a:ext cx="2248831" cy="150524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796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E7A5F6-2030-50FD-C750-9F5195D5BC7B}"/>
              </a:ext>
            </a:extLst>
          </p:cNvPr>
          <p:cNvSpPr/>
          <p:nvPr/>
        </p:nvSpPr>
        <p:spPr>
          <a:xfrm>
            <a:off x="601437" y="2767695"/>
            <a:ext cx="2775857" cy="1306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err="1"/>
              <a:t>Terre-franche</a:t>
            </a:r>
            <a:endParaRPr lang="fr-BE" sz="2000" dirty="0"/>
          </a:p>
          <a:p>
            <a:pPr algn="ctr"/>
            <a:r>
              <a:rPr lang="fr-BE" sz="2000" dirty="0"/>
              <a:t>CEC adossé</a:t>
            </a:r>
          </a:p>
        </p:txBody>
      </p:sp>
      <p:sp>
        <p:nvSpPr>
          <p:cNvPr id="3" name="Ellipse 2">
            <a:extLst>
              <a:ext uri="{FF2B5EF4-FFF2-40B4-BE49-F238E27FC236}">
                <a16:creationId xmlns:a16="http://schemas.microsoft.com/office/drawing/2014/main" id="{9B3059B1-1436-F4BF-FE92-F26374F50D63}"/>
              </a:ext>
            </a:extLst>
          </p:cNvPr>
          <p:cNvSpPr/>
          <p:nvPr/>
        </p:nvSpPr>
        <p:spPr>
          <a:xfrm>
            <a:off x="4057071" y="1035119"/>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Démarches créatives</a:t>
            </a:r>
          </a:p>
        </p:txBody>
      </p:sp>
      <p:sp>
        <p:nvSpPr>
          <p:cNvPr id="4" name="Ellipse 3">
            <a:extLst>
              <a:ext uri="{FF2B5EF4-FFF2-40B4-BE49-F238E27FC236}">
                <a16:creationId xmlns:a16="http://schemas.microsoft.com/office/drawing/2014/main" id="{D9070915-4589-974D-E839-7D518AB3A9C9}"/>
              </a:ext>
            </a:extLst>
          </p:cNvPr>
          <p:cNvSpPr/>
          <p:nvPr/>
        </p:nvSpPr>
        <p:spPr>
          <a:xfrm>
            <a:off x="4129261" y="2158066"/>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Médiation</a:t>
            </a:r>
          </a:p>
        </p:txBody>
      </p:sp>
      <p:sp>
        <p:nvSpPr>
          <p:cNvPr id="5" name="Ellipse 4">
            <a:extLst>
              <a:ext uri="{FF2B5EF4-FFF2-40B4-BE49-F238E27FC236}">
                <a16:creationId xmlns:a16="http://schemas.microsoft.com/office/drawing/2014/main" id="{6AEA7CA6-BBB9-753B-9748-5AD6FE76A665}"/>
              </a:ext>
            </a:extLst>
          </p:cNvPr>
          <p:cNvSpPr/>
          <p:nvPr/>
        </p:nvSpPr>
        <p:spPr>
          <a:xfrm>
            <a:off x="4209470" y="3281013"/>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Projets socio-artistiques</a:t>
            </a:r>
          </a:p>
        </p:txBody>
      </p:sp>
      <p:sp>
        <p:nvSpPr>
          <p:cNvPr id="6" name="Ellipse 5">
            <a:extLst>
              <a:ext uri="{FF2B5EF4-FFF2-40B4-BE49-F238E27FC236}">
                <a16:creationId xmlns:a16="http://schemas.microsoft.com/office/drawing/2014/main" id="{57ED631F-5287-9F78-3BC4-EAB21EFA9D68}"/>
              </a:ext>
            </a:extLst>
          </p:cNvPr>
          <p:cNvSpPr/>
          <p:nvPr/>
        </p:nvSpPr>
        <p:spPr>
          <a:xfrm>
            <a:off x="4209470" y="4403960"/>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Expression citoyenne</a:t>
            </a:r>
          </a:p>
        </p:txBody>
      </p:sp>
      <p:sp>
        <p:nvSpPr>
          <p:cNvPr id="7" name="Ellipse 6">
            <a:extLst>
              <a:ext uri="{FF2B5EF4-FFF2-40B4-BE49-F238E27FC236}">
                <a16:creationId xmlns:a16="http://schemas.microsoft.com/office/drawing/2014/main" id="{F22C5B18-67E3-1E1D-7069-CA1575C6F074}"/>
              </a:ext>
            </a:extLst>
          </p:cNvPr>
          <p:cNvSpPr/>
          <p:nvPr/>
        </p:nvSpPr>
        <p:spPr>
          <a:xfrm>
            <a:off x="4209469" y="5526907"/>
            <a:ext cx="2147207" cy="857250"/>
          </a:xfrm>
          <a:prstGeom prst="ellipse">
            <a:avLst/>
          </a:prstGeom>
          <a:solidFill>
            <a:srgbClr val="9C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solidFill>
                  <a:schemeClr val="bg1"/>
                </a:solidFill>
              </a:rPr>
              <a:t>Présentation</a:t>
            </a:r>
          </a:p>
          <a:p>
            <a:pPr algn="ctr"/>
            <a:r>
              <a:rPr lang="fr-BE" sz="1400" dirty="0">
                <a:solidFill>
                  <a:schemeClr val="bg1"/>
                </a:solidFill>
              </a:rPr>
              <a:t>Sensibilisation à ses actions</a:t>
            </a:r>
          </a:p>
        </p:txBody>
      </p:sp>
      <p:sp>
        <p:nvSpPr>
          <p:cNvPr id="8" name="Rectangle 7">
            <a:extLst>
              <a:ext uri="{FF2B5EF4-FFF2-40B4-BE49-F238E27FC236}">
                <a16:creationId xmlns:a16="http://schemas.microsoft.com/office/drawing/2014/main" id="{0C9A0174-5C18-643F-E5DC-208FE2B1EFBD}"/>
              </a:ext>
            </a:extLst>
          </p:cNvPr>
          <p:cNvSpPr/>
          <p:nvPr/>
        </p:nvSpPr>
        <p:spPr>
          <a:xfrm>
            <a:off x="7782427" y="5065267"/>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La marmite </a:t>
            </a:r>
          </a:p>
        </p:txBody>
      </p:sp>
      <p:sp>
        <p:nvSpPr>
          <p:cNvPr id="9" name="Rectangle 8">
            <a:extLst>
              <a:ext uri="{FF2B5EF4-FFF2-40B4-BE49-F238E27FC236}">
                <a16:creationId xmlns:a16="http://schemas.microsoft.com/office/drawing/2014/main" id="{7F91F6E4-7BAB-DD93-E20D-E11680D94407}"/>
              </a:ext>
            </a:extLst>
          </p:cNvPr>
          <p:cNvSpPr/>
          <p:nvPr/>
        </p:nvSpPr>
        <p:spPr>
          <a:xfrm>
            <a:off x="7789732" y="4001906"/>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Notre village est monde</a:t>
            </a:r>
          </a:p>
        </p:txBody>
      </p:sp>
      <p:sp>
        <p:nvSpPr>
          <p:cNvPr id="10" name="Rectangle 9">
            <a:extLst>
              <a:ext uri="{FF2B5EF4-FFF2-40B4-BE49-F238E27FC236}">
                <a16:creationId xmlns:a16="http://schemas.microsoft.com/office/drawing/2014/main" id="{C3807746-642E-8E88-4756-F75C70F6D1C2}"/>
              </a:ext>
            </a:extLst>
          </p:cNvPr>
          <p:cNvSpPr/>
          <p:nvPr/>
        </p:nvSpPr>
        <p:spPr>
          <a:xfrm>
            <a:off x="7789732" y="2938545"/>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Place publique </a:t>
            </a:r>
          </a:p>
        </p:txBody>
      </p:sp>
      <p:sp>
        <p:nvSpPr>
          <p:cNvPr id="11" name="Rectangle 10">
            <a:extLst>
              <a:ext uri="{FF2B5EF4-FFF2-40B4-BE49-F238E27FC236}">
                <a16:creationId xmlns:a16="http://schemas.microsoft.com/office/drawing/2014/main" id="{442FABD8-B2ED-F84F-70C1-2B39F6A3DBAC}"/>
              </a:ext>
            </a:extLst>
          </p:cNvPr>
          <p:cNvSpPr/>
          <p:nvPr/>
        </p:nvSpPr>
        <p:spPr>
          <a:xfrm>
            <a:off x="7782427" y="1962123"/>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Et la santé, ça va?</a:t>
            </a:r>
          </a:p>
        </p:txBody>
      </p:sp>
      <p:sp>
        <p:nvSpPr>
          <p:cNvPr id="12" name="Rectangle 11">
            <a:extLst>
              <a:ext uri="{FF2B5EF4-FFF2-40B4-BE49-F238E27FC236}">
                <a16:creationId xmlns:a16="http://schemas.microsoft.com/office/drawing/2014/main" id="{8F951365-AF94-371E-3F29-5C7572FE3A0E}"/>
              </a:ext>
            </a:extLst>
          </p:cNvPr>
          <p:cNvSpPr/>
          <p:nvPr/>
        </p:nvSpPr>
        <p:spPr>
          <a:xfrm>
            <a:off x="7789732" y="831155"/>
            <a:ext cx="2710542" cy="391886"/>
          </a:xfrm>
          <a:prstGeom prst="rect">
            <a:avLst/>
          </a:prstGeom>
          <a:solidFill>
            <a:srgbClr val="BEF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Toile</a:t>
            </a:r>
          </a:p>
        </p:txBody>
      </p:sp>
      <p:cxnSp>
        <p:nvCxnSpPr>
          <p:cNvPr id="14" name="Connecteur : en arc 13">
            <a:extLst>
              <a:ext uri="{FF2B5EF4-FFF2-40B4-BE49-F238E27FC236}">
                <a16:creationId xmlns:a16="http://schemas.microsoft.com/office/drawing/2014/main" id="{455C12F0-199E-1DAA-69AD-CC302CC249F1}"/>
              </a:ext>
            </a:extLst>
          </p:cNvPr>
          <p:cNvCxnSpPr>
            <a:stCxn id="2" idx="3"/>
            <a:endCxn id="3" idx="2"/>
          </p:cNvCxnSpPr>
          <p:nvPr/>
        </p:nvCxnSpPr>
        <p:spPr>
          <a:xfrm flipV="1">
            <a:off x="3377294" y="1463744"/>
            <a:ext cx="679777" cy="195709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 en arc 15">
            <a:extLst>
              <a:ext uri="{FF2B5EF4-FFF2-40B4-BE49-F238E27FC236}">
                <a16:creationId xmlns:a16="http://schemas.microsoft.com/office/drawing/2014/main" id="{F7FA53A2-DEE2-F452-1F0C-2EE4A06C2EF3}"/>
              </a:ext>
            </a:extLst>
          </p:cNvPr>
          <p:cNvCxnSpPr>
            <a:stCxn id="2" idx="3"/>
            <a:endCxn id="4" idx="2"/>
          </p:cNvCxnSpPr>
          <p:nvPr/>
        </p:nvCxnSpPr>
        <p:spPr>
          <a:xfrm flipV="1">
            <a:off x="3377294" y="2586691"/>
            <a:ext cx="751967" cy="83414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 en arc 17">
            <a:extLst>
              <a:ext uri="{FF2B5EF4-FFF2-40B4-BE49-F238E27FC236}">
                <a16:creationId xmlns:a16="http://schemas.microsoft.com/office/drawing/2014/main" id="{FF8CFFE4-3369-00BA-FF71-D4850110C829}"/>
              </a:ext>
            </a:extLst>
          </p:cNvPr>
          <p:cNvCxnSpPr>
            <a:stCxn id="2" idx="3"/>
            <a:endCxn id="5" idx="2"/>
          </p:cNvCxnSpPr>
          <p:nvPr/>
        </p:nvCxnSpPr>
        <p:spPr>
          <a:xfrm>
            <a:off x="3377294" y="3420838"/>
            <a:ext cx="832176" cy="2888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rc 19">
            <a:extLst>
              <a:ext uri="{FF2B5EF4-FFF2-40B4-BE49-F238E27FC236}">
                <a16:creationId xmlns:a16="http://schemas.microsoft.com/office/drawing/2014/main" id="{383988B1-39EC-42C6-2A32-12A088E35323}"/>
              </a:ext>
            </a:extLst>
          </p:cNvPr>
          <p:cNvCxnSpPr>
            <a:stCxn id="2" idx="3"/>
            <a:endCxn id="6" idx="2"/>
          </p:cNvCxnSpPr>
          <p:nvPr/>
        </p:nvCxnSpPr>
        <p:spPr>
          <a:xfrm>
            <a:off x="3377294" y="3420838"/>
            <a:ext cx="832176" cy="141174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 en arc 21">
            <a:extLst>
              <a:ext uri="{FF2B5EF4-FFF2-40B4-BE49-F238E27FC236}">
                <a16:creationId xmlns:a16="http://schemas.microsoft.com/office/drawing/2014/main" id="{53A2D50A-0BA4-A1B9-4E27-C4634CA97124}"/>
              </a:ext>
            </a:extLst>
          </p:cNvPr>
          <p:cNvCxnSpPr>
            <a:stCxn id="2" idx="3"/>
            <a:endCxn id="7" idx="2"/>
          </p:cNvCxnSpPr>
          <p:nvPr/>
        </p:nvCxnSpPr>
        <p:spPr>
          <a:xfrm>
            <a:off x="3377294" y="3420838"/>
            <a:ext cx="832175" cy="253469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 en arc 23">
            <a:extLst>
              <a:ext uri="{FF2B5EF4-FFF2-40B4-BE49-F238E27FC236}">
                <a16:creationId xmlns:a16="http://schemas.microsoft.com/office/drawing/2014/main" id="{B3CAE117-3E30-F295-D11F-6828FE39BD96}"/>
              </a:ext>
            </a:extLst>
          </p:cNvPr>
          <p:cNvCxnSpPr>
            <a:stCxn id="6" idx="6"/>
            <a:endCxn id="11" idx="1"/>
          </p:cNvCxnSpPr>
          <p:nvPr/>
        </p:nvCxnSpPr>
        <p:spPr>
          <a:xfrm flipV="1">
            <a:off x="6356677" y="2158066"/>
            <a:ext cx="1425750" cy="267451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 en arc 25">
            <a:extLst>
              <a:ext uri="{FF2B5EF4-FFF2-40B4-BE49-F238E27FC236}">
                <a16:creationId xmlns:a16="http://schemas.microsoft.com/office/drawing/2014/main" id="{71887B27-C8D7-D217-3768-6AC48BB3F061}"/>
              </a:ext>
            </a:extLst>
          </p:cNvPr>
          <p:cNvCxnSpPr>
            <a:stCxn id="5" idx="6"/>
            <a:endCxn id="10" idx="1"/>
          </p:cNvCxnSpPr>
          <p:nvPr/>
        </p:nvCxnSpPr>
        <p:spPr>
          <a:xfrm flipV="1">
            <a:off x="6356677" y="3134488"/>
            <a:ext cx="1433055" cy="57515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 en arc 27">
            <a:extLst>
              <a:ext uri="{FF2B5EF4-FFF2-40B4-BE49-F238E27FC236}">
                <a16:creationId xmlns:a16="http://schemas.microsoft.com/office/drawing/2014/main" id="{1AA0C90F-EEF4-252F-FD45-39EF01C232D3}"/>
              </a:ext>
            </a:extLst>
          </p:cNvPr>
          <p:cNvCxnSpPr>
            <a:stCxn id="3" idx="6"/>
            <a:endCxn id="9" idx="1"/>
          </p:cNvCxnSpPr>
          <p:nvPr/>
        </p:nvCxnSpPr>
        <p:spPr>
          <a:xfrm>
            <a:off x="6204278" y="1463744"/>
            <a:ext cx="1585454" cy="273410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 en arc 29">
            <a:extLst>
              <a:ext uri="{FF2B5EF4-FFF2-40B4-BE49-F238E27FC236}">
                <a16:creationId xmlns:a16="http://schemas.microsoft.com/office/drawing/2014/main" id="{069D5566-F1C8-1118-35A3-361A3B2E564C}"/>
              </a:ext>
            </a:extLst>
          </p:cNvPr>
          <p:cNvCxnSpPr>
            <a:stCxn id="3" idx="6"/>
            <a:endCxn id="10" idx="1"/>
          </p:cNvCxnSpPr>
          <p:nvPr/>
        </p:nvCxnSpPr>
        <p:spPr>
          <a:xfrm>
            <a:off x="6204278" y="1463744"/>
            <a:ext cx="1585454" cy="167074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 en arc 31">
            <a:extLst>
              <a:ext uri="{FF2B5EF4-FFF2-40B4-BE49-F238E27FC236}">
                <a16:creationId xmlns:a16="http://schemas.microsoft.com/office/drawing/2014/main" id="{84AF63FB-858B-14FE-CE22-E7F37027972E}"/>
              </a:ext>
            </a:extLst>
          </p:cNvPr>
          <p:cNvCxnSpPr>
            <a:stCxn id="4" idx="6"/>
            <a:endCxn id="10" idx="1"/>
          </p:cNvCxnSpPr>
          <p:nvPr/>
        </p:nvCxnSpPr>
        <p:spPr>
          <a:xfrm>
            <a:off x="6276468" y="2586691"/>
            <a:ext cx="1513264" cy="54779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eur : en arc 33">
            <a:extLst>
              <a:ext uri="{FF2B5EF4-FFF2-40B4-BE49-F238E27FC236}">
                <a16:creationId xmlns:a16="http://schemas.microsoft.com/office/drawing/2014/main" id="{3C152EBF-4038-A93B-51EF-B1D8FD39C7C0}"/>
              </a:ext>
            </a:extLst>
          </p:cNvPr>
          <p:cNvCxnSpPr>
            <a:stCxn id="6" idx="6"/>
            <a:endCxn id="8" idx="1"/>
          </p:cNvCxnSpPr>
          <p:nvPr/>
        </p:nvCxnSpPr>
        <p:spPr>
          <a:xfrm>
            <a:off x="6356677" y="4832585"/>
            <a:ext cx="1425750" cy="42862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 en arc 35">
            <a:extLst>
              <a:ext uri="{FF2B5EF4-FFF2-40B4-BE49-F238E27FC236}">
                <a16:creationId xmlns:a16="http://schemas.microsoft.com/office/drawing/2014/main" id="{5E0B57ED-FB57-96D8-8C94-8AE744BE6ACD}"/>
              </a:ext>
            </a:extLst>
          </p:cNvPr>
          <p:cNvCxnSpPr>
            <a:stCxn id="7" idx="6"/>
            <a:endCxn id="10" idx="1"/>
          </p:cNvCxnSpPr>
          <p:nvPr/>
        </p:nvCxnSpPr>
        <p:spPr>
          <a:xfrm flipV="1">
            <a:off x="6356676" y="3134488"/>
            <a:ext cx="1433056" cy="282104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eur : en arc 37">
            <a:extLst>
              <a:ext uri="{FF2B5EF4-FFF2-40B4-BE49-F238E27FC236}">
                <a16:creationId xmlns:a16="http://schemas.microsoft.com/office/drawing/2014/main" id="{FB10FF77-02ED-FB9E-5EC2-E19A6FFDB1AE}"/>
              </a:ext>
            </a:extLst>
          </p:cNvPr>
          <p:cNvCxnSpPr>
            <a:stCxn id="7" idx="6"/>
            <a:endCxn id="12" idx="1"/>
          </p:cNvCxnSpPr>
          <p:nvPr/>
        </p:nvCxnSpPr>
        <p:spPr>
          <a:xfrm flipV="1">
            <a:off x="6356676" y="1027098"/>
            <a:ext cx="1433056" cy="492843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187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
          <p:cNvPicPr preferRelativeResize="0"/>
          <p:nvPr/>
        </p:nvPicPr>
        <p:blipFill rotWithShape="1">
          <a:blip r:embed="rId3">
            <a:alphaModFix/>
          </a:blip>
          <a:srcRect/>
          <a:stretch/>
        </p:blipFill>
        <p:spPr>
          <a:xfrm>
            <a:off x="5534145" y="1659802"/>
            <a:ext cx="4660272" cy="4769226"/>
          </a:xfrm>
          <a:prstGeom prst="rect">
            <a:avLst/>
          </a:prstGeom>
          <a:noFill/>
          <a:ln>
            <a:noFill/>
          </a:ln>
        </p:spPr>
      </p:pic>
      <p:sp>
        <p:nvSpPr>
          <p:cNvPr id="158" name="Google Shape;158;p3"/>
          <p:cNvSpPr txBox="1"/>
          <p:nvPr/>
        </p:nvSpPr>
        <p:spPr>
          <a:xfrm>
            <a:off x="244949" y="296975"/>
            <a:ext cx="7016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3600"/>
              <a:buFont typeface="Trebuchet MS"/>
              <a:buNone/>
            </a:pPr>
            <a:r>
              <a:rPr lang="fr-BE" sz="3600" dirty="0">
                <a:solidFill>
                  <a:schemeClr val="accent1"/>
                </a:solidFill>
                <a:latin typeface="Trebuchet MS"/>
                <a:ea typeface="Trebuchet MS"/>
                <a:cs typeface="Trebuchet MS"/>
                <a:sym typeface="Trebuchet MS"/>
              </a:rPr>
              <a:t>Le processus de co-construction</a:t>
            </a:r>
            <a:endParaRPr sz="2800" dirty="0">
              <a:solidFill>
                <a:schemeClr val="dk1"/>
              </a:solidFill>
              <a:latin typeface="Trebuchet MS"/>
              <a:ea typeface="Trebuchet MS"/>
              <a:cs typeface="Trebuchet MS"/>
              <a:sym typeface="Trebuchet MS"/>
            </a:endParaRPr>
          </a:p>
        </p:txBody>
      </p:sp>
      <p:sp>
        <p:nvSpPr>
          <p:cNvPr id="159" name="Google Shape;159;p3"/>
          <p:cNvSpPr/>
          <p:nvPr/>
        </p:nvSpPr>
        <p:spPr>
          <a:xfrm>
            <a:off x="6236203" y="5462832"/>
            <a:ext cx="390600" cy="390600"/>
          </a:xfrm>
          <a:prstGeom prst="ellipse">
            <a:avLst/>
          </a:prstGeom>
          <a:solidFill>
            <a:srgbClr val="B9FF79"/>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0" name="Google Shape;160;p3"/>
          <p:cNvSpPr/>
          <p:nvPr/>
        </p:nvSpPr>
        <p:spPr>
          <a:xfrm>
            <a:off x="5534145" y="4359681"/>
            <a:ext cx="390600" cy="390600"/>
          </a:xfrm>
          <a:prstGeom prst="ellipse">
            <a:avLst/>
          </a:prstGeom>
          <a:solidFill>
            <a:schemeClr val="lt1"/>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1" name="Google Shape;161;p3"/>
          <p:cNvSpPr/>
          <p:nvPr/>
        </p:nvSpPr>
        <p:spPr>
          <a:xfrm>
            <a:off x="5428021" y="3642491"/>
            <a:ext cx="390600" cy="390600"/>
          </a:xfrm>
          <a:prstGeom prst="ellipse">
            <a:avLst/>
          </a:prstGeom>
          <a:solidFill>
            <a:srgbClr val="FF0000"/>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2" name="Google Shape;162;p3"/>
          <p:cNvSpPr/>
          <p:nvPr/>
        </p:nvSpPr>
        <p:spPr>
          <a:xfrm>
            <a:off x="5729424" y="2680892"/>
            <a:ext cx="390600" cy="390600"/>
          </a:xfrm>
          <a:prstGeom prst="ellipse">
            <a:avLst/>
          </a:prstGeom>
          <a:solidFill>
            <a:srgbClr val="C488B8"/>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3" name="Google Shape;163;p3"/>
          <p:cNvSpPr/>
          <p:nvPr/>
        </p:nvSpPr>
        <p:spPr>
          <a:xfrm>
            <a:off x="7669001" y="1659802"/>
            <a:ext cx="390600" cy="390600"/>
          </a:xfrm>
          <a:prstGeom prst="ellipse">
            <a:avLst/>
          </a:prstGeom>
          <a:solidFill>
            <a:srgbClr val="00B050"/>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4" name="Google Shape;164;p3"/>
          <p:cNvSpPr/>
          <p:nvPr/>
        </p:nvSpPr>
        <p:spPr>
          <a:xfrm>
            <a:off x="9461552" y="2573188"/>
            <a:ext cx="390600" cy="390600"/>
          </a:xfrm>
          <a:prstGeom prst="ellipse">
            <a:avLst/>
          </a:prstGeom>
          <a:solidFill>
            <a:srgbClr val="011893"/>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5" name="Google Shape;165;p3"/>
          <p:cNvSpPr/>
          <p:nvPr/>
        </p:nvSpPr>
        <p:spPr>
          <a:xfrm>
            <a:off x="9828436" y="4041823"/>
            <a:ext cx="390600" cy="390600"/>
          </a:xfrm>
          <a:prstGeom prst="ellipse">
            <a:avLst/>
          </a:prstGeom>
          <a:solidFill>
            <a:srgbClr val="0096FF"/>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6" name="Google Shape;166;p3"/>
          <p:cNvSpPr/>
          <p:nvPr/>
        </p:nvSpPr>
        <p:spPr>
          <a:xfrm>
            <a:off x="9664204" y="4750239"/>
            <a:ext cx="390600" cy="390600"/>
          </a:xfrm>
          <a:prstGeom prst="ellipse">
            <a:avLst/>
          </a:prstGeom>
          <a:solidFill>
            <a:srgbClr val="FF6600"/>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7" name="Google Shape;167;p3"/>
          <p:cNvSpPr/>
          <p:nvPr/>
        </p:nvSpPr>
        <p:spPr>
          <a:xfrm rot="-8805653">
            <a:off x="4736474" y="384298"/>
            <a:ext cx="6089382" cy="6089382"/>
          </a:xfrm>
          <a:custGeom>
            <a:avLst/>
            <a:gdLst/>
            <a:ahLst/>
            <a:cxnLst/>
            <a:rect l="l" t="t" r="r" b="b"/>
            <a:pathLst>
              <a:path w="120000" h="120000" extrusionOk="0">
                <a:moveTo>
                  <a:pt x="5852" y="44159"/>
                </a:moveTo>
                <a:lnTo>
                  <a:pt x="5852" y="44159"/>
                </a:lnTo>
                <a:cubicBezTo>
                  <a:pt x="9091" y="33087"/>
                  <a:pt x="15646" y="23274"/>
                  <a:pt x="24634" y="16043"/>
                </a:cubicBezTo>
                <a:lnTo>
                  <a:pt x="23942" y="12947"/>
                </a:lnTo>
                <a:lnTo>
                  <a:pt x="48413" y="8188"/>
                </a:lnTo>
                <a:lnTo>
                  <a:pt x="26957" y="26431"/>
                </a:lnTo>
                <a:lnTo>
                  <a:pt x="26279" y="23401"/>
                </a:lnTo>
                <a:lnTo>
                  <a:pt x="26279" y="23401"/>
                </a:lnTo>
                <a:cubicBezTo>
                  <a:pt x="19630" y="29527"/>
                  <a:pt x="14775" y="37349"/>
                  <a:pt x="12237" y="46027"/>
                </a:cubicBezTo>
                <a:close/>
              </a:path>
            </a:pathLst>
          </a:cu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168" name="Google Shape;168;p3"/>
          <p:cNvSpPr txBox="1"/>
          <p:nvPr/>
        </p:nvSpPr>
        <p:spPr>
          <a:xfrm rot="-834807">
            <a:off x="7550507" y="5709395"/>
            <a:ext cx="1935075" cy="430817"/>
          </a:xfrm>
          <a:prstGeom prst="rect">
            <a:avLst/>
          </a:prstGeom>
          <a:noFill/>
          <a:ln>
            <a:noFill/>
          </a:ln>
        </p:spPr>
        <p:txBody>
          <a:bodyPr spcFirstLastPara="1" wrap="square" lIns="91400" tIns="45700" rIns="91400" bIns="45700" anchor="t" anchorCtr="0">
            <a:spAutoFit/>
          </a:bodyPr>
          <a:lstStyle/>
          <a:p>
            <a:pPr marL="0" marR="0" lvl="0" indent="0" algn="l" rtl="0">
              <a:spcBef>
                <a:spcPts val="0"/>
              </a:spcBef>
              <a:spcAft>
                <a:spcPts val="0"/>
              </a:spcAft>
              <a:buNone/>
            </a:pPr>
            <a:r>
              <a:rPr lang="fr-BE" sz="1800">
                <a:solidFill>
                  <a:schemeClr val="lt1"/>
                </a:solidFill>
                <a:latin typeface="Trebuchet MS"/>
                <a:ea typeface="Trebuchet MS"/>
                <a:cs typeface="Trebuchet MS"/>
                <a:sym typeface="Trebuchet MS"/>
              </a:rPr>
              <a:t>Mise en</a:t>
            </a:r>
            <a:r>
              <a:rPr lang="fr-BE" sz="2200">
                <a:solidFill>
                  <a:schemeClr val="lt1"/>
                </a:solidFill>
                <a:latin typeface="Trebuchet MS"/>
                <a:ea typeface="Trebuchet MS"/>
                <a:cs typeface="Trebuchet MS"/>
                <a:sym typeface="Trebuchet MS"/>
              </a:rPr>
              <a:t> </a:t>
            </a:r>
            <a:r>
              <a:rPr lang="fr-BE" sz="1800">
                <a:solidFill>
                  <a:schemeClr val="lt1"/>
                </a:solidFill>
                <a:latin typeface="Trebuchet MS"/>
                <a:ea typeface="Trebuchet MS"/>
                <a:cs typeface="Trebuchet MS"/>
                <a:sym typeface="Trebuchet MS"/>
              </a:rPr>
              <a:t>œuvre</a:t>
            </a:r>
            <a:endParaRPr sz="1800">
              <a:solidFill>
                <a:schemeClr val="lt1"/>
              </a:solidFill>
              <a:latin typeface="Trebuchet MS"/>
              <a:ea typeface="Trebuchet MS"/>
              <a:cs typeface="Trebuchet MS"/>
              <a:sym typeface="Trebuchet MS"/>
            </a:endParaRPr>
          </a:p>
        </p:txBody>
      </p:sp>
      <p:sp>
        <p:nvSpPr>
          <p:cNvPr id="169" name="Google Shape;169;p3"/>
          <p:cNvSpPr txBox="1"/>
          <p:nvPr/>
        </p:nvSpPr>
        <p:spPr>
          <a:xfrm>
            <a:off x="4666452" y="5509446"/>
            <a:ext cx="1552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Evaluation</a:t>
            </a:r>
            <a:endParaRPr sz="1800">
              <a:solidFill>
                <a:schemeClr val="dk1"/>
              </a:solidFill>
              <a:latin typeface="Trebuchet MS"/>
              <a:ea typeface="Trebuchet MS"/>
              <a:cs typeface="Trebuchet MS"/>
              <a:sym typeface="Trebuchet MS"/>
            </a:endParaRPr>
          </a:p>
        </p:txBody>
      </p:sp>
      <p:sp>
        <p:nvSpPr>
          <p:cNvPr id="170" name="Google Shape;170;p3"/>
          <p:cNvSpPr txBox="1"/>
          <p:nvPr/>
        </p:nvSpPr>
        <p:spPr>
          <a:xfrm>
            <a:off x="4043419" y="4432385"/>
            <a:ext cx="1552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Diagnostic </a:t>
            </a:r>
            <a:endParaRPr/>
          </a:p>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à froid</a:t>
            </a:r>
            <a:endParaRPr sz="1800">
              <a:solidFill>
                <a:schemeClr val="dk1"/>
              </a:solidFill>
              <a:latin typeface="Trebuchet MS"/>
              <a:ea typeface="Trebuchet MS"/>
              <a:cs typeface="Trebuchet MS"/>
              <a:sym typeface="Trebuchet MS"/>
            </a:endParaRPr>
          </a:p>
        </p:txBody>
      </p:sp>
      <p:sp>
        <p:nvSpPr>
          <p:cNvPr id="171" name="Google Shape;171;p3"/>
          <p:cNvSpPr txBox="1"/>
          <p:nvPr/>
        </p:nvSpPr>
        <p:spPr>
          <a:xfrm>
            <a:off x="3841994" y="3689882"/>
            <a:ext cx="1441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Diagnostic</a:t>
            </a: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 à chaud</a:t>
            </a:r>
            <a:endParaRPr sz="1800">
              <a:solidFill>
                <a:schemeClr val="dk1"/>
              </a:solidFill>
              <a:latin typeface="Trebuchet MS"/>
              <a:ea typeface="Trebuchet MS"/>
              <a:cs typeface="Trebuchet MS"/>
              <a:sym typeface="Trebuchet MS"/>
            </a:endParaRPr>
          </a:p>
        </p:txBody>
      </p:sp>
      <p:sp>
        <p:nvSpPr>
          <p:cNvPr id="172" name="Google Shape;172;p3"/>
          <p:cNvSpPr txBox="1"/>
          <p:nvPr/>
        </p:nvSpPr>
        <p:spPr>
          <a:xfrm>
            <a:off x="4855266" y="2673888"/>
            <a:ext cx="97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Enjeux</a:t>
            </a:r>
            <a:endParaRPr sz="1800">
              <a:solidFill>
                <a:schemeClr val="dk1"/>
              </a:solidFill>
              <a:latin typeface="Trebuchet MS"/>
              <a:ea typeface="Trebuchet MS"/>
              <a:cs typeface="Trebuchet MS"/>
              <a:sym typeface="Trebuchet MS"/>
            </a:endParaRPr>
          </a:p>
        </p:txBody>
      </p:sp>
      <p:sp>
        <p:nvSpPr>
          <p:cNvPr id="173" name="Google Shape;173;p3"/>
          <p:cNvSpPr txBox="1"/>
          <p:nvPr/>
        </p:nvSpPr>
        <p:spPr>
          <a:xfrm>
            <a:off x="6218949" y="1048337"/>
            <a:ext cx="3157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BE" sz="1800">
                <a:solidFill>
                  <a:schemeClr val="dk1"/>
                </a:solidFill>
                <a:latin typeface="Trebuchet MS"/>
                <a:ea typeface="Trebuchet MS"/>
                <a:cs typeface="Trebuchet MS"/>
                <a:sym typeface="Trebuchet MS"/>
              </a:rPr>
              <a:t>Vision</a:t>
            </a:r>
            <a:br>
              <a:rPr lang="fr-BE" sz="1800">
                <a:solidFill>
                  <a:schemeClr val="dk1"/>
                </a:solidFill>
                <a:latin typeface="Trebuchet MS"/>
                <a:ea typeface="Trebuchet MS"/>
                <a:cs typeface="Trebuchet MS"/>
                <a:sym typeface="Trebuchet MS"/>
              </a:rPr>
            </a:br>
            <a:r>
              <a:rPr lang="fr-BE" sz="1800">
                <a:solidFill>
                  <a:schemeClr val="dk1"/>
                </a:solidFill>
                <a:latin typeface="Trebuchet MS"/>
                <a:ea typeface="Trebuchet MS"/>
                <a:cs typeface="Trebuchet MS"/>
                <a:sym typeface="Trebuchet MS"/>
              </a:rPr>
              <a:t>Axes de Dév.</a:t>
            </a:r>
            <a:endParaRPr/>
          </a:p>
        </p:txBody>
      </p:sp>
      <p:sp>
        <p:nvSpPr>
          <p:cNvPr id="174" name="Google Shape;174;p3"/>
          <p:cNvSpPr txBox="1"/>
          <p:nvPr/>
        </p:nvSpPr>
        <p:spPr>
          <a:xfrm>
            <a:off x="10037398" y="2563053"/>
            <a:ext cx="2154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Obj. Généraux</a:t>
            </a:r>
            <a:endParaRPr sz="1800">
              <a:solidFill>
                <a:schemeClr val="dk1"/>
              </a:solidFill>
              <a:latin typeface="Trebuchet MS"/>
              <a:ea typeface="Trebuchet MS"/>
              <a:cs typeface="Trebuchet MS"/>
              <a:sym typeface="Trebuchet MS"/>
            </a:endParaRPr>
          </a:p>
        </p:txBody>
      </p:sp>
      <p:sp>
        <p:nvSpPr>
          <p:cNvPr id="175" name="Google Shape;175;p3"/>
          <p:cNvSpPr txBox="1"/>
          <p:nvPr/>
        </p:nvSpPr>
        <p:spPr>
          <a:xfrm>
            <a:off x="10334069" y="4077813"/>
            <a:ext cx="10248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BE" sz="1800">
                <a:solidFill>
                  <a:schemeClr val="dk1"/>
                </a:solidFill>
                <a:latin typeface="Trebuchet MS"/>
                <a:ea typeface="Trebuchet MS"/>
                <a:cs typeface="Trebuchet MS"/>
                <a:sym typeface="Trebuchet MS"/>
              </a:rPr>
              <a:t>Projets</a:t>
            </a:r>
            <a:endParaRPr sz="1800">
              <a:solidFill>
                <a:schemeClr val="dk1"/>
              </a:solidFill>
              <a:latin typeface="Trebuchet MS"/>
              <a:ea typeface="Trebuchet MS"/>
              <a:cs typeface="Trebuchet MS"/>
              <a:sym typeface="Trebuchet MS"/>
            </a:endParaRPr>
          </a:p>
        </p:txBody>
      </p:sp>
      <p:sp>
        <p:nvSpPr>
          <p:cNvPr id="176" name="Google Shape;176;p3"/>
          <p:cNvSpPr txBox="1"/>
          <p:nvPr/>
        </p:nvSpPr>
        <p:spPr>
          <a:xfrm>
            <a:off x="10026494" y="4936800"/>
            <a:ext cx="1504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Priorisation</a:t>
            </a:r>
            <a:br>
              <a:rPr lang="fr-BE" sz="1800">
                <a:solidFill>
                  <a:schemeClr val="dk1"/>
                </a:solidFill>
                <a:latin typeface="Trebuchet MS"/>
                <a:ea typeface="Trebuchet MS"/>
                <a:cs typeface="Trebuchet MS"/>
                <a:sym typeface="Trebuchet MS"/>
              </a:rPr>
            </a:br>
            <a:r>
              <a:rPr lang="fr-BE" sz="1800">
                <a:solidFill>
                  <a:schemeClr val="dk1"/>
                </a:solidFill>
                <a:latin typeface="Trebuchet MS"/>
                <a:ea typeface="Trebuchet MS"/>
                <a:cs typeface="Trebuchet MS"/>
                <a:sym typeface="Trebuchet MS"/>
              </a:rPr>
              <a:t>planification</a:t>
            </a:r>
            <a:endParaRPr sz="1800">
              <a:solidFill>
                <a:schemeClr val="dk1"/>
              </a:solidFill>
              <a:latin typeface="Trebuchet MS"/>
              <a:ea typeface="Trebuchet MS"/>
              <a:cs typeface="Trebuchet MS"/>
              <a:sym typeface="Trebuchet MS"/>
            </a:endParaRPr>
          </a:p>
        </p:txBody>
      </p:sp>
      <p:sp>
        <p:nvSpPr>
          <p:cNvPr id="177" name="Google Shape;177;p3"/>
          <p:cNvSpPr/>
          <p:nvPr/>
        </p:nvSpPr>
        <p:spPr>
          <a:xfrm>
            <a:off x="5969355" y="2119748"/>
            <a:ext cx="3986400" cy="1859700"/>
          </a:xfrm>
          <a:prstGeom prst="curvedDownArrow">
            <a:avLst>
              <a:gd name="adj1" fmla="val 25000"/>
              <a:gd name="adj2" fmla="val 50000"/>
              <a:gd name="adj3" fmla="val 25000"/>
            </a:avLst>
          </a:prstGeom>
          <a:solidFill>
            <a:srgbClr val="7030A0"/>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178" name="Google Shape;178;p3"/>
          <p:cNvSpPr txBox="1"/>
          <p:nvPr/>
        </p:nvSpPr>
        <p:spPr>
          <a:xfrm>
            <a:off x="6654320" y="2853932"/>
            <a:ext cx="2666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Assemblée d’acteurs</a:t>
            </a:r>
            <a:endParaRPr/>
          </a:p>
        </p:txBody>
      </p:sp>
      <p:sp>
        <p:nvSpPr>
          <p:cNvPr id="179" name="Google Shape;179;p3"/>
          <p:cNvSpPr/>
          <p:nvPr/>
        </p:nvSpPr>
        <p:spPr>
          <a:xfrm>
            <a:off x="480953" y="1436950"/>
            <a:ext cx="1698048" cy="1504800"/>
          </a:xfrm>
          <a:prstGeom prst="ellipse">
            <a:avLst/>
          </a:prstGeom>
          <a:noFill/>
          <a:ln w="76200" cap="flat" cmpd="sng">
            <a:solidFill>
              <a:srgbClr val="3F7818"/>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fr-BE" dirty="0"/>
              <a:t>Territoire</a:t>
            </a:r>
            <a:endParaRPr dirty="0"/>
          </a:p>
        </p:txBody>
      </p:sp>
      <p:sp>
        <p:nvSpPr>
          <p:cNvPr id="180" name="Google Shape;180;p3"/>
          <p:cNvSpPr/>
          <p:nvPr/>
        </p:nvSpPr>
        <p:spPr>
          <a:xfrm>
            <a:off x="1797799" y="1474450"/>
            <a:ext cx="1627383" cy="1504800"/>
          </a:xfrm>
          <a:prstGeom prst="ellipse">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BE" dirty="0"/>
              <a:t>Société</a:t>
            </a:r>
            <a:endParaRPr dirty="0"/>
          </a:p>
        </p:txBody>
      </p:sp>
      <p:sp>
        <p:nvSpPr>
          <p:cNvPr id="181" name="Google Shape;181;p3"/>
          <p:cNvSpPr/>
          <p:nvPr/>
        </p:nvSpPr>
        <p:spPr>
          <a:xfrm>
            <a:off x="1250000" y="2291549"/>
            <a:ext cx="1504800" cy="1624701"/>
          </a:xfrm>
          <a:prstGeom prst="ellipse">
            <a:avLst/>
          </a:prstGeom>
          <a:noFill/>
          <a:ln w="76200" cap="flat" cmpd="sng">
            <a:solidFill>
              <a:srgbClr val="FF66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BE" dirty="0"/>
              <a:t>Culture</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523D91-2F26-F3D2-3D90-F05474D2A6B1}"/>
              </a:ext>
            </a:extLst>
          </p:cNvPr>
          <p:cNvSpPr>
            <a:spLocks noGrp="1"/>
          </p:cNvSpPr>
          <p:nvPr>
            <p:ph type="title"/>
          </p:nvPr>
        </p:nvSpPr>
        <p:spPr>
          <a:xfrm>
            <a:off x="762000" y="609600"/>
            <a:ext cx="8512002" cy="770021"/>
          </a:xfrm>
        </p:spPr>
        <p:txBody>
          <a:bodyPr/>
          <a:lstStyle/>
          <a:p>
            <a:r>
              <a:rPr lang="fr-BE" dirty="0"/>
              <a:t>Planification 2025-2030</a:t>
            </a:r>
          </a:p>
        </p:txBody>
      </p:sp>
      <p:pic>
        <p:nvPicPr>
          <p:cNvPr id="1026" name="795A0C21-C387-46F4-A27B-0B0541E79553">
            <a:extLst>
              <a:ext uri="{FF2B5EF4-FFF2-40B4-BE49-F238E27FC236}">
                <a16:creationId xmlns:a16="http://schemas.microsoft.com/office/drawing/2014/main" id="{321A0E9B-E4C2-187D-C162-03BC00811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35" y="1507957"/>
            <a:ext cx="11164939" cy="500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546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25CD6-F4F2-43F8-8CFB-29F782BD18E9}"/>
              </a:ext>
            </a:extLst>
          </p:cNvPr>
          <p:cNvSpPr>
            <a:spLocks noGrp="1"/>
          </p:cNvSpPr>
          <p:nvPr>
            <p:ph type="title"/>
          </p:nvPr>
        </p:nvSpPr>
        <p:spPr>
          <a:xfrm>
            <a:off x="677334" y="609600"/>
            <a:ext cx="5533298" cy="798704"/>
          </a:xfrm>
        </p:spPr>
        <p:txBody>
          <a:bodyPr/>
          <a:lstStyle/>
          <a:p>
            <a:r>
              <a:rPr lang="fr-BE" dirty="0"/>
              <a:t>Couverture du territoire </a:t>
            </a:r>
          </a:p>
        </p:txBody>
      </p:sp>
      <p:pic>
        <p:nvPicPr>
          <p:cNvPr id="3074" name="3A6064FA-6DAB-417B-9195-2849C57BA626">
            <a:extLst>
              <a:ext uri="{FF2B5EF4-FFF2-40B4-BE49-F238E27FC236}">
                <a16:creationId xmlns:a16="http://schemas.microsoft.com/office/drawing/2014/main" id="{28CC5D81-B8D2-05DF-B974-A0B636D2C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803" y="-1872581"/>
            <a:ext cx="8253199" cy="1149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3" name="Encre 2">
                <a:extLst>
                  <a:ext uri="{FF2B5EF4-FFF2-40B4-BE49-F238E27FC236}">
                    <a16:creationId xmlns:a16="http://schemas.microsoft.com/office/drawing/2014/main" id="{7B06E445-86EC-5C5F-B03D-9B5AB2AB5081}"/>
                  </a:ext>
                </a:extLst>
              </p14:cNvPr>
              <p14:cNvContentPartPr/>
              <p14:nvPr/>
            </p14:nvContentPartPr>
            <p14:xfrm>
              <a:off x="4678832" y="3284984"/>
              <a:ext cx="609840" cy="18360"/>
            </p14:xfrm>
          </p:contentPart>
        </mc:Choice>
        <mc:Fallback xmlns="">
          <p:pic>
            <p:nvPicPr>
              <p:cNvPr id="3" name="Encre 2">
                <a:extLst>
                  <a:ext uri="{FF2B5EF4-FFF2-40B4-BE49-F238E27FC236}">
                    <a16:creationId xmlns:a16="http://schemas.microsoft.com/office/drawing/2014/main" id="{7B06E445-86EC-5C5F-B03D-9B5AB2AB5081}"/>
                  </a:ext>
                </a:extLst>
              </p:cNvPr>
              <p:cNvPicPr/>
              <p:nvPr/>
            </p:nvPicPr>
            <p:blipFill>
              <a:blip r:embed="rId4"/>
              <a:stretch>
                <a:fillRect/>
              </a:stretch>
            </p:blipFill>
            <p:spPr>
              <a:xfrm>
                <a:off x="4606832" y="3141344"/>
                <a:ext cx="75348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Encre 3">
                <a:extLst>
                  <a:ext uri="{FF2B5EF4-FFF2-40B4-BE49-F238E27FC236}">
                    <a16:creationId xmlns:a16="http://schemas.microsoft.com/office/drawing/2014/main" id="{4FEF6329-CD6C-D4F3-979F-BBF042F768EF}"/>
                  </a:ext>
                </a:extLst>
              </p14:cNvPr>
              <p14:cNvContentPartPr/>
              <p14:nvPr/>
            </p14:nvContentPartPr>
            <p14:xfrm>
              <a:off x="3113552" y="3698264"/>
              <a:ext cx="485640" cy="3600"/>
            </p14:xfrm>
          </p:contentPart>
        </mc:Choice>
        <mc:Fallback xmlns="">
          <p:pic>
            <p:nvPicPr>
              <p:cNvPr id="4" name="Encre 3">
                <a:extLst>
                  <a:ext uri="{FF2B5EF4-FFF2-40B4-BE49-F238E27FC236}">
                    <a16:creationId xmlns:a16="http://schemas.microsoft.com/office/drawing/2014/main" id="{4FEF6329-CD6C-D4F3-979F-BBF042F768EF}"/>
                  </a:ext>
                </a:extLst>
              </p:cNvPr>
              <p:cNvPicPr/>
              <p:nvPr/>
            </p:nvPicPr>
            <p:blipFill>
              <a:blip r:embed="rId6"/>
              <a:stretch>
                <a:fillRect/>
              </a:stretch>
            </p:blipFill>
            <p:spPr>
              <a:xfrm>
                <a:off x="3041912" y="3554624"/>
                <a:ext cx="6292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id="{EE67DBD4-2DD7-49CE-2D25-BE39C3D1809B}"/>
                  </a:ext>
                </a:extLst>
              </p14:cNvPr>
              <p14:cNvContentPartPr/>
              <p14:nvPr/>
            </p14:nvContentPartPr>
            <p14:xfrm>
              <a:off x="4324592" y="4933064"/>
              <a:ext cx="381240" cy="42480"/>
            </p14:xfrm>
          </p:contentPart>
        </mc:Choice>
        <mc:Fallback xmlns="">
          <p:pic>
            <p:nvPicPr>
              <p:cNvPr id="5" name="Encre 4">
                <a:extLst>
                  <a:ext uri="{FF2B5EF4-FFF2-40B4-BE49-F238E27FC236}">
                    <a16:creationId xmlns:a16="http://schemas.microsoft.com/office/drawing/2014/main" id="{EE67DBD4-2DD7-49CE-2D25-BE39C3D1809B}"/>
                  </a:ext>
                </a:extLst>
              </p:cNvPr>
              <p:cNvPicPr/>
              <p:nvPr/>
            </p:nvPicPr>
            <p:blipFill>
              <a:blip r:embed="rId8"/>
              <a:stretch>
                <a:fillRect/>
              </a:stretch>
            </p:blipFill>
            <p:spPr>
              <a:xfrm>
                <a:off x="4252592" y="4789424"/>
                <a:ext cx="52488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Encre 5">
                <a:extLst>
                  <a:ext uri="{FF2B5EF4-FFF2-40B4-BE49-F238E27FC236}">
                    <a16:creationId xmlns:a16="http://schemas.microsoft.com/office/drawing/2014/main" id="{D28E773D-B090-DB71-CE01-E0DD83EBAA8D}"/>
                  </a:ext>
                </a:extLst>
              </p14:cNvPr>
              <p14:cNvContentPartPr/>
              <p14:nvPr/>
            </p14:nvContentPartPr>
            <p14:xfrm>
              <a:off x="5708432" y="5728304"/>
              <a:ext cx="725040" cy="13680"/>
            </p14:xfrm>
          </p:contentPart>
        </mc:Choice>
        <mc:Fallback xmlns="">
          <p:pic>
            <p:nvPicPr>
              <p:cNvPr id="6" name="Encre 5">
                <a:extLst>
                  <a:ext uri="{FF2B5EF4-FFF2-40B4-BE49-F238E27FC236}">
                    <a16:creationId xmlns:a16="http://schemas.microsoft.com/office/drawing/2014/main" id="{D28E773D-B090-DB71-CE01-E0DD83EBAA8D}"/>
                  </a:ext>
                </a:extLst>
              </p:cNvPr>
              <p:cNvPicPr/>
              <p:nvPr/>
            </p:nvPicPr>
            <p:blipFill>
              <a:blip r:embed="rId10"/>
              <a:stretch>
                <a:fillRect/>
              </a:stretch>
            </p:blipFill>
            <p:spPr>
              <a:xfrm>
                <a:off x="5636792" y="5584304"/>
                <a:ext cx="86868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Encre 6">
                <a:extLst>
                  <a:ext uri="{FF2B5EF4-FFF2-40B4-BE49-F238E27FC236}">
                    <a16:creationId xmlns:a16="http://schemas.microsoft.com/office/drawing/2014/main" id="{632284FD-5124-46FA-A5C7-D278F90F2F28}"/>
                  </a:ext>
                </a:extLst>
              </p14:cNvPr>
              <p14:cNvContentPartPr/>
              <p14:nvPr/>
            </p14:nvContentPartPr>
            <p14:xfrm>
              <a:off x="5749832" y="5947184"/>
              <a:ext cx="509760" cy="14040"/>
            </p14:xfrm>
          </p:contentPart>
        </mc:Choice>
        <mc:Fallback xmlns="">
          <p:pic>
            <p:nvPicPr>
              <p:cNvPr id="7" name="Encre 6">
                <a:extLst>
                  <a:ext uri="{FF2B5EF4-FFF2-40B4-BE49-F238E27FC236}">
                    <a16:creationId xmlns:a16="http://schemas.microsoft.com/office/drawing/2014/main" id="{632284FD-5124-46FA-A5C7-D278F90F2F28}"/>
                  </a:ext>
                </a:extLst>
              </p:cNvPr>
              <p:cNvPicPr/>
              <p:nvPr/>
            </p:nvPicPr>
            <p:blipFill>
              <a:blip r:embed="rId12"/>
              <a:stretch>
                <a:fillRect/>
              </a:stretch>
            </p:blipFill>
            <p:spPr>
              <a:xfrm>
                <a:off x="5677832" y="5803184"/>
                <a:ext cx="65340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Encre 7">
                <a:extLst>
                  <a:ext uri="{FF2B5EF4-FFF2-40B4-BE49-F238E27FC236}">
                    <a16:creationId xmlns:a16="http://schemas.microsoft.com/office/drawing/2014/main" id="{C42BF6D8-9D11-3CD5-6ABE-18BA3A4203DA}"/>
                  </a:ext>
                </a:extLst>
              </p14:cNvPr>
              <p14:cNvContentPartPr/>
              <p14:nvPr/>
            </p14:nvContentPartPr>
            <p14:xfrm>
              <a:off x="6746312" y="3739664"/>
              <a:ext cx="360" cy="360"/>
            </p14:xfrm>
          </p:contentPart>
        </mc:Choice>
        <mc:Fallback xmlns="">
          <p:pic>
            <p:nvPicPr>
              <p:cNvPr id="8" name="Encre 7">
                <a:extLst>
                  <a:ext uri="{FF2B5EF4-FFF2-40B4-BE49-F238E27FC236}">
                    <a16:creationId xmlns:a16="http://schemas.microsoft.com/office/drawing/2014/main" id="{C42BF6D8-9D11-3CD5-6ABE-18BA3A4203DA}"/>
                  </a:ext>
                </a:extLst>
              </p:cNvPr>
              <p:cNvPicPr/>
              <p:nvPr/>
            </p:nvPicPr>
            <p:blipFill>
              <a:blip r:embed="rId14"/>
              <a:stretch>
                <a:fillRect/>
              </a:stretch>
            </p:blipFill>
            <p:spPr>
              <a:xfrm>
                <a:off x="6674672" y="3595664"/>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Encre 8">
                <a:extLst>
                  <a:ext uri="{FF2B5EF4-FFF2-40B4-BE49-F238E27FC236}">
                    <a16:creationId xmlns:a16="http://schemas.microsoft.com/office/drawing/2014/main" id="{ED513B1A-4C18-AA98-F865-217EE72374E8}"/>
                  </a:ext>
                </a:extLst>
              </p14:cNvPr>
              <p14:cNvContentPartPr/>
              <p14:nvPr/>
            </p14:nvContentPartPr>
            <p14:xfrm>
              <a:off x="6943952" y="3755864"/>
              <a:ext cx="360" cy="360"/>
            </p14:xfrm>
          </p:contentPart>
        </mc:Choice>
        <mc:Fallback xmlns="">
          <p:pic>
            <p:nvPicPr>
              <p:cNvPr id="9" name="Encre 8">
                <a:extLst>
                  <a:ext uri="{FF2B5EF4-FFF2-40B4-BE49-F238E27FC236}">
                    <a16:creationId xmlns:a16="http://schemas.microsoft.com/office/drawing/2014/main" id="{ED513B1A-4C18-AA98-F865-217EE72374E8}"/>
                  </a:ext>
                </a:extLst>
              </p:cNvPr>
              <p:cNvPicPr/>
              <p:nvPr/>
            </p:nvPicPr>
            <p:blipFill>
              <a:blip r:embed="rId14"/>
              <a:stretch>
                <a:fillRect/>
              </a:stretch>
            </p:blipFill>
            <p:spPr>
              <a:xfrm>
                <a:off x="6872312" y="3612224"/>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Encre 9">
                <a:extLst>
                  <a:ext uri="{FF2B5EF4-FFF2-40B4-BE49-F238E27FC236}">
                    <a16:creationId xmlns:a16="http://schemas.microsoft.com/office/drawing/2014/main" id="{2C3AEB22-DCB9-C048-3175-CEF3E4F58743}"/>
                  </a:ext>
                </a:extLst>
              </p14:cNvPr>
              <p14:cNvContentPartPr/>
              <p14:nvPr/>
            </p14:nvContentPartPr>
            <p14:xfrm>
              <a:off x="7182992" y="3739664"/>
              <a:ext cx="360" cy="360"/>
            </p14:xfrm>
          </p:contentPart>
        </mc:Choice>
        <mc:Fallback xmlns="">
          <p:pic>
            <p:nvPicPr>
              <p:cNvPr id="10" name="Encre 9">
                <a:extLst>
                  <a:ext uri="{FF2B5EF4-FFF2-40B4-BE49-F238E27FC236}">
                    <a16:creationId xmlns:a16="http://schemas.microsoft.com/office/drawing/2014/main" id="{2C3AEB22-DCB9-C048-3175-CEF3E4F58743}"/>
                  </a:ext>
                </a:extLst>
              </p:cNvPr>
              <p:cNvPicPr/>
              <p:nvPr/>
            </p:nvPicPr>
            <p:blipFill>
              <a:blip r:embed="rId14"/>
              <a:stretch>
                <a:fillRect/>
              </a:stretch>
            </p:blipFill>
            <p:spPr>
              <a:xfrm>
                <a:off x="7111352" y="3595664"/>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Encre 10">
                <a:extLst>
                  <a:ext uri="{FF2B5EF4-FFF2-40B4-BE49-F238E27FC236}">
                    <a16:creationId xmlns:a16="http://schemas.microsoft.com/office/drawing/2014/main" id="{A6354019-AF2F-CF87-EFCD-2805EE6FA18D}"/>
                  </a:ext>
                </a:extLst>
              </p14:cNvPr>
              <p14:cNvContentPartPr/>
              <p14:nvPr/>
            </p14:nvContentPartPr>
            <p14:xfrm>
              <a:off x="7364432" y="3706544"/>
              <a:ext cx="3600" cy="360"/>
            </p14:xfrm>
          </p:contentPart>
        </mc:Choice>
        <mc:Fallback xmlns="">
          <p:pic>
            <p:nvPicPr>
              <p:cNvPr id="11" name="Encre 10">
                <a:extLst>
                  <a:ext uri="{FF2B5EF4-FFF2-40B4-BE49-F238E27FC236}">
                    <a16:creationId xmlns:a16="http://schemas.microsoft.com/office/drawing/2014/main" id="{A6354019-AF2F-CF87-EFCD-2805EE6FA18D}"/>
                  </a:ext>
                </a:extLst>
              </p:cNvPr>
              <p:cNvPicPr/>
              <p:nvPr/>
            </p:nvPicPr>
            <p:blipFill>
              <a:blip r:embed="rId18"/>
              <a:stretch>
                <a:fillRect/>
              </a:stretch>
            </p:blipFill>
            <p:spPr>
              <a:xfrm>
                <a:off x="7292792" y="3562544"/>
                <a:ext cx="1472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Encre 11">
                <a:extLst>
                  <a:ext uri="{FF2B5EF4-FFF2-40B4-BE49-F238E27FC236}">
                    <a16:creationId xmlns:a16="http://schemas.microsoft.com/office/drawing/2014/main" id="{AB30465A-5E9A-FF8A-1907-E826B7D9980D}"/>
                  </a:ext>
                </a:extLst>
              </p14:cNvPr>
              <p14:cNvContentPartPr/>
              <p14:nvPr/>
            </p14:nvContentPartPr>
            <p14:xfrm>
              <a:off x="5148272" y="4190384"/>
              <a:ext cx="685080" cy="84960"/>
            </p14:xfrm>
          </p:contentPart>
        </mc:Choice>
        <mc:Fallback xmlns="">
          <p:pic>
            <p:nvPicPr>
              <p:cNvPr id="12" name="Encre 11">
                <a:extLst>
                  <a:ext uri="{FF2B5EF4-FFF2-40B4-BE49-F238E27FC236}">
                    <a16:creationId xmlns:a16="http://schemas.microsoft.com/office/drawing/2014/main" id="{AB30465A-5E9A-FF8A-1907-E826B7D9980D}"/>
                  </a:ext>
                </a:extLst>
              </p:cNvPr>
              <p:cNvPicPr/>
              <p:nvPr/>
            </p:nvPicPr>
            <p:blipFill>
              <a:blip r:embed="rId20"/>
              <a:stretch>
                <a:fillRect/>
              </a:stretch>
            </p:blipFill>
            <p:spPr>
              <a:xfrm>
                <a:off x="5076632" y="4046744"/>
                <a:ext cx="828720" cy="372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Encre 12">
                <a:extLst>
                  <a:ext uri="{FF2B5EF4-FFF2-40B4-BE49-F238E27FC236}">
                    <a16:creationId xmlns:a16="http://schemas.microsoft.com/office/drawing/2014/main" id="{5C67D75C-3769-DDC4-5A61-FEDFF9D9DAAB}"/>
                  </a:ext>
                </a:extLst>
              </p14:cNvPr>
              <p14:cNvContentPartPr/>
              <p14:nvPr/>
            </p14:nvContentPartPr>
            <p14:xfrm>
              <a:off x="5304872" y="3409544"/>
              <a:ext cx="1092240" cy="50400"/>
            </p14:xfrm>
          </p:contentPart>
        </mc:Choice>
        <mc:Fallback xmlns="">
          <p:pic>
            <p:nvPicPr>
              <p:cNvPr id="13" name="Encre 12">
                <a:extLst>
                  <a:ext uri="{FF2B5EF4-FFF2-40B4-BE49-F238E27FC236}">
                    <a16:creationId xmlns:a16="http://schemas.microsoft.com/office/drawing/2014/main" id="{5C67D75C-3769-DDC4-5A61-FEDFF9D9DAAB}"/>
                  </a:ext>
                </a:extLst>
              </p:cNvPr>
              <p:cNvPicPr/>
              <p:nvPr/>
            </p:nvPicPr>
            <p:blipFill>
              <a:blip r:embed="rId22"/>
              <a:stretch>
                <a:fillRect/>
              </a:stretch>
            </p:blipFill>
            <p:spPr>
              <a:xfrm>
                <a:off x="5286872" y="3373544"/>
                <a:ext cx="112788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Encre 13">
                <a:extLst>
                  <a:ext uri="{FF2B5EF4-FFF2-40B4-BE49-F238E27FC236}">
                    <a16:creationId xmlns:a16="http://schemas.microsoft.com/office/drawing/2014/main" id="{EA2425FB-D2BC-93DC-8ADE-2FE1FE891CB9}"/>
                  </a:ext>
                </a:extLst>
              </p14:cNvPr>
              <p14:cNvContentPartPr/>
              <p14:nvPr/>
            </p14:nvContentPartPr>
            <p14:xfrm>
              <a:off x="5370752" y="3499904"/>
              <a:ext cx="1029240" cy="108000"/>
            </p14:xfrm>
          </p:contentPart>
        </mc:Choice>
        <mc:Fallback xmlns="">
          <p:pic>
            <p:nvPicPr>
              <p:cNvPr id="14" name="Encre 13">
                <a:extLst>
                  <a:ext uri="{FF2B5EF4-FFF2-40B4-BE49-F238E27FC236}">
                    <a16:creationId xmlns:a16="http://schemas.microsoft.com/office/drawing/2014/main" id="{EA2425FB-D2BC-93DC-8ADE-2FE1FE891CB9}"/>
                  </a:ext>
                </a:extLst>
              </p:cNvPr>
              <p:cNvPicPr/>
              <p:nvPr/>
            </p:nvPicPr>
            <p:blipFill>
              <a:blip r:embed="rId24"/>
              <a:stretch>
                <a:fillRect/>
              </a:stretch>
            </p:blipFill>
            <p:spPr>
              <a:xfrm>
                <a:off x="5352752" y="3464264"/>
                <a:ext cx="106488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Encre 14">
                <a:extLst>
                  <a:ext uri="{FF2B5EF4-FFF2-40B4-BE49-F238E27FC236}">
                    <a16:creationId xmlns:a16="http://schemas.microsoft.com/office/drawing/2014/main" id="{38BE5F4C-EC54-EC3C-FF9A-0B2E280FA278}"/>
                  </a:ext>
                </a:extLst>
              </p14:cNvPr>
              <p14:cNvContentPartPr/>
              <p14:nvPr/>
            </p14:nvContentPartPr>
            <p14:xfrm>
              <a:off x="5428352" y="3711944"/>
              <a:ext cx="1020600" cy="28080"/>
            </p14:xfrm>
          </p:contentPart>
        </mc:Choice>
        <mc:Fallback xmlns="">
          <p:pic>
            <p:nvPicPr>
              <p:cNvPr id="15" name="Encre 14">
                <a:extLst>
                  <a:ext uri="{FF2B5EF4-FFF2-40B4-BE49-F238E27FC236}">
                    <a16:creationId xmlns:a16="http://schemas.microsoft.com/office/drawing/2014/main" id="{38BE5F4C-EC54-EC3C-FF9A-0B2E280FA278}"/>
                  </a:ext>
                </a:extLst>
              </p:cNvPr>
              <p:cNvPicPr/>
              <p:nvPr/>
            </p:nvPicPr>
            <p:blipFill>
              <a:blip r:embed="rId26"/>
              <a:stretch>
                <a:fillRect/>
              </a:stretch>
            </p:blipFill>
            <p:spPr>
              <a:xfrm>
                <a:off x="5410352" y="3675944"/>
                <a:ext cx="10562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6" name="Encre 15">
                <a:extLst>
                  <a:ext uri="{FF2B5EF4-FFF2-40B4-BE49-F238E27FC236}">
                    <a16:creationId xmlns:a16="http://schemas.microsoft.com/office/drawing/2014/main" id="{17ACB02C-D94C-CFA9-6BA8-768FC038258B}"/>
                  </a:ext>
                </a:extLst>
              </p14:cNvPr>
              <p14:cNvContentPartPr/>
              <p14:nvPr/>
            </p14:nvContentPartPr>
            <p14:xfrm>
              <a:off x="5700152" y="3886904"/>
              <a:ext cx="600480" cy="9360"/>
            </p14:xfrm>
          </p:contentPart>
        </mc:Choice>
        <mc:Fallback xmlns="">
          <p:pic>
            <p:nvPicPr>
              <p:cNvPr id="16" name="Encre 15">
                <a:extLst>
                  <a:ext uri="{FF2B5EF4-FFF2-40B4-BE49-F238E27FC236}">
                    <a16:creationId xmlns:a16="http://schemas.microsoft.com/office/drawing/2014/main" id="{17ACB02C-D94C-CFA9-6BA8-768FC038258B}"/>
                  </a:ext>
                </a:extLst>
              </p:cNvPr>
              <p:cNvPicPr/>
              <p:nvPr/>
            </p:nvPicPr>
            <p:blipFill>
              <a:blip r:embed="rId28"/>
              <a:stretch>
                <a:fillRect/>
              </a:stretch>
            </p:blipFill>
            <p:spPr>
              <a:xfrm>
                <a:off x="5682512" y="3851264"/>
                <a:ext cx="63612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 name="Encre 16">
                <a:extLst>
                  <a:ext uri="{FF2B5EF4-FFF2-40B4-BE49-F238E27FC236}">
                    <a16:creationId xmlns:a16="http://schemas.microsoft.com/office/drawing/2014/main" id="{1DBA664F-F746-0944-3BB1-127D34739E21}"/>
                  </a:ext>
                </a:extLst>
              </p14:cNvPr>
              <p14:cNvContentPartPr/>
              <p14:nvPr/>
            </p14:nvContentPartPr>
            <p14:xfrm>
              <a:off x="5807432" y="4011824"/>
              <a:ext cx="369360" cy="30240"/>
            </p14:xfrm>
          </p:contentPart>
        </mc:Choice>
        <mc:Fallback xmlns="">
          <p:pic>
            <p:nvPicPr>
              <p:cNvPr id="17" name="Encre 16">
                <a:extLst>
                  <a:ext uri="{FF2B5EF4-FFF2-40B4-BE49-F238E27FC236}">
                    <a16:creationId xmlns:a16="http://schemas.microsoft.com/office/drawing/2014/main" id="{1DBA664F-F746-0944-3BB1-127D34739E21}"/>
                  </a:ext>
                </a:extLst>
              </p:cNvPr>
              <p:cNvPicPr/>
              <p:nvPr/>
            </p:nvPicPr>
            <p:blipFill>
              <a:blip r:embed="rId30"/>
              <a:stretch>
                <a:fillRect/>
              </a:stretch>
            </p:blipFill>
            <p:spPr>
              <a:xfrm>
                <a:off x="5789432" y="3975824"/>
                <a:ext cx="40500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 name="Encre 17">
                <a:extLst>
                  <a:ext uri="{FF2B5EF4-FFF2-40B4-BE49-F238E27FC236}">
                    <a16:creationId xmlns:a16="http://schemas.microsoft.com/office/drawing/2014/main" id="{A832D16D-A989-F1D9-A48C-DF7B8E027827}"/>
                  </a:ext>
                </a:extLst>
              </p14:cNvPr>
              <p14:cNvContentPartPr/>
              <p14:nvPr/>
            </p14:nvContentPartPr>
            <p14:xfrm>
              <a:off x="5609432" y="3294704"/>
              <a:ext cx="366120" cy="33480"/>
            </p14:xfrm>
          </p:contentPart>
        </mc:Choice>
        <mc:Fallback xmlns="">
          <p:pic>
            <p:nvPicPr>
              <p:cNvPr id="18" name="Encre 17">
                <a:extLst>
                  <a:ext uri="{FF2B5EF4-FFF2-40B4-BE49-F238E27FC236}">
                    <a16:creationId xmlns:a16="http://schemas.microsoft.com/office/drawing/2014/main" id="{A832D16D-A989-F1D9-A48C-DF7B8E027827}"/>
                  </a:ext>
                </a:extLst>
              </p:cNvPr>
              <p:cNvPicPr/>
              <p:nvPr/>
            </p:nvPicPr>
            <p:blipFill>
              <a:blip r:embed="rId32"/>
              <a:stretch>
                <a:fillRect/>
              </a:stretch>
            </p:blipFill>
            <p:spPr>
              <a:xfrm>
                <a:off x="5591792" y="3259064"/>
                <a:ext cx="4017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 name="Encre 18">
                <a:extLst>
                  <a:ext uri="{FF2B5EF4-FFF2-40B4-BE49-F238E27FC236}">
                    <a16:creationId xmlns:a16="http://schemas.microsoft.com/office/drawing/2014/main" id="{30925838-9593-BD42-0C87-6A67302F5D2F}"/>
                  </a:ext>
                </a:extLst>
              </p14:cNvPr>
              <p14:cNvContentPartPr/>
              <p14:nvPr/>
            </p14:nvContentPartPr>
            <p14:xfrm>
              <a:off x="5568392" y="3186704"/>
              <a:ext cx="380160" cy="17640"/>
            </p14:xfrm>
          </p:contentPart>
        </mc:Choice>
        <mc:Fallback xmlns="">
          <p:pic>
            <p:nvPicPr>
              <p:cNvPr id="19" name="Encre 18">
                <a:extLst>
                  <a:ext uri="{FF2B5EF4-FFF2-40B4-BE49-F238E27FC236}">
                    <a16:creationId xmlns:a16="http://schemas.microsoft.com/office/drawing/2014/main" id="{30925838-9593-BD42-0C87-6A67302F5D2F}"/>
                  </a:ext>
                </a:extLst>
              </p:cNvPr>
              <p:cNvPicPr/>
              <p:nvPr/>
            </p:nvPicPr>
            <p:blipFill>
              <a:blip r:embed="rId34"/>
              <a:stretch>
                <a:fillRect/>
              </a:stretch>
            </p:blipFill>
            <p:spPr>
              <a:xfrm>
                <a:off x="5550392" y="3151064"/>
                <a:ext cx="4158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 name="Encre 19">
                <a:extLst>
                  <a:ext uri="{FF2B5EF4-FFF2-40B4-BE49-F238E27FC236}">
                    <a16:creationId xmlns:a16="http://schemas.microsoft.com/office/drawing/2014/main" id="{3476E59B-CAE7-298E-445D-F40ABD2A3C15}"/>
                  </a:ext>
                </a:extLst>
              </p14:cNvPr>
              <p14:cNvContentPartPr/>
              <p14:nvPr/>
            </p14:nvContentPartPr>
            <p14:xfrm>
              <a:off x="5288672" y="3838304"/>
              <a:ext cx="263880" cy="8640"/>
            </p14:xfrm>
          </p:contentPart>
        </mc:Choice>
        <mc:Fallback xmlns="">
          <p:pic>
            <p:nvPicPr>
              <p:cNvPr id="20" name="Encre 19">
                <a:extLst>
                  <a:ext uri="{FF2B5EF4-FFF2-40B4-BE49-F238E27FC236}">
                    <a16:creationId xmlns:a16="http://schemas.microsoft.com/office/drawing/2014/main" id="{3476E59B-CAE7-298E-445D-F40ABD2A3C15}"/>
                  </a:ext>
                </a:extLst>
              </p:cNvPr>
              <p:cNvPicPr/>
              <p:nvPr/>
            </p:nvPicPr>
            <p:blipFill>
              <a:blip r:embed="rId36"/>
              <a:stretch>
                <a:fillRect/>
              </a:stretch>
            </p:blipFill>
            <p:spPr>
              <a:xfrm>
                <a:off x="5270672" y="3802664"/>
                <a:ext cx="29952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1" name="Encre 20">
                <a:extLst>
                  <a:ext uri="{FF2B5EF4-FFF2-40B4-BE49-F238E27FC236}">
                    <a16:creationId xmlns:a16="http://schemas.microsoft.com/office/drawing/2014/main" id="{66827149-FD51-2EC7-1C8F-FEFB26F83940}"/>
                  </a:ext>
                </a:extLst>
              </p14:cNvPr>
              <p14:cNvContentPartPr/>
              <p14:nvPr/>
            </p14:nvContentPartPr>
            <p14:xfrm>
              <a:off x="5181032" y="3951344"/>
              <a:ext cx="506160" cy="44280"/>
            </p14:xfrm>
          </p:contentPart>
        </mc:Choice>
        <mc:Fallback xmlns="">
          <p:pic>
            <p:nvPicPr>
              <p:cNvPr id="21" name="Encre 20">
                <a:extLst>
                  <a:ext uri="{FF2B5EF4-FFF2-40B4-BE49-F238E27FC236}">
                    <a16:creationId xmlns:a16="http://schemas.microsoft.com/office/drawing/2014/main" id="{66827149-FD51-2EC7-1C8F-FEFB26F83940}"/>
                  </a:ext>
                </a:extLst>
              </p:cNvPr>
              <p:cNvPicPr/>
              <p:nvPr/>
            </p:nvPicPr>
            <p:blipFill>
              <a:blip r:embed="rId38"/>
              <a:stretch>
                <a:fillRect/>
              </a:stretch>
            </p:blipFill>
            <p:spPr>
              <a:xfrm>
                <a:off x="5163392" y="3915344"/>
                <a:ext cx="54180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2" name="Encre 21">
                <a:extLst>
                  <a:ext uri="{FF2B5EF4-FFF2-40B4-BE49-F238E27FC236}">
                    <a16:creationId xmlns:a16="http://schemas.microsoft.com/office/drawing/2014/main" id="{EB819438-A13C-D4F1-557C-7959118B326E}"/>
                  </a:ext>
                </a:extLst>
              </p14:cNvPr>
              <p14:cNvContentPartPr/>
              <p14:nvPr/>
            </p14:nvContentPartPr>
            <p14:xfrm>
              <a:off x="5164832" y="4069064"/>
              <a:ext cx="699480" cy="42480"/>
            </p14:xfrm>
          </p:contentPart>
        </mc:Choice>
        <mc:Fallback xmlns="">
          <p:pic>
            <p:nvPicPr>
              <p:cNvPr id="22" name="Encre 21">
                <a:extLst>
                  <a:ext uri="{FF2B5EF4-FFF2-40B4-BE49-F238E27FC236}">
                    <a16:creationId xmlns:a16="http://schemas.microsoft.com/office/drawing/2014/main" id="{EB819438-A13C-D4F1-557C-7959118B326E}"/>
                  </a:ext>
                </a:extLst>
              </p:cNvPr>
              <p:cNvPicPr/>
              <p:nvPr/>
            </p:nvPicPr>
            <p:blipFill>
              <a:blip r:embed="rId40"/>
              <a:stretch>
                <a:fillRect/>
              </a:stretch>
            </p:blipFill>
            <p:spPr>
              <a:xfrm>
                <a:off x="5146832" y="4033064"/>
                <a:ext cx="73512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3" name="Encre 22">
                <a:extLst>
                  <a:ext uri="{FF2B5EF4-FFF2-40B4-BE49-F238E27FC236}">
                    <a16:creationId xmlns:a16="http://schemas.microsoft.com/office/drawing/2014/main" id="{F072F7FB-E75B-6F75-FBD0-4227DADCB374}"/>
                  </a:ext>
                </a:extLst>
              </p14:cNvPr>
              <p14:cNvContentPartPr/>
              <p14:nvPr/>
            </p14:nvContentPartPr>
            <p14:xfrm>
              <a:off x="5123432" y="4268144"/>
              <a:ext cx="617400" cy="32040"/>
            </p14:xfrm>
          </p:contentPart>
        </mc:Choice>
        <mc:Fallback xmlns="">
          <p:pic>
            <p:nvPicPr>
              <p:cNvPr id="23" name="Encre 22">
                <a:extLst>
                  <a:ext uri="{FF2B5EF4-FFF2-40B4-BE49-F238E27FC236}">
                    <a16:creationId xmlns:a16="http://schemas.microsoft.com/office/drawing/2014/main" id="{F072F7FB-E75B-6F75-FBD0-4227DADCB374}"/>
                  </a:ext>
                </a:extLst>
              </p:cNvPr>
              <p:cNvPicPr/>
              <p:nvPr/>
            </p:nvPicPr>
            <p:blipFill>
              <a:blip r:embed="rId42"/>
              <a:stretch>
                <a:fillRect/>
              </a:stretch>
            </p:blipFill>
            <p:spPr>
              <a:xfrm>
                <a:off x="5105792" y="4232144"/>
                <a:ext cx="65304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4" name="Encre 23">
                <a:extLst>
                  <a:ext uri="{FF2B5EF4-FFF2-40B4-BE49-F238E27FC236}">
                    <a16:creationId xmlns:a16="http://schemas.microsoft.com/office/drawing/2014/main" id="{9AE0BBCF-B214-13DB-75AC-603F7A494A7E}"/>
                  </a:ext>
                </a:extLst>
              </p14:cNvPr>
              <p14:cNvContentPartPr/>
              <p14:nvPr/>
            </p14:nvContentPartPr>
            <p14:xfrm>
              <a:off x="5090672" y="4431584"/>
              <a:ext cx="584280" cy="360"/>
            </p14:xfrm>
          </p:contentPart>
        </mc:Choice>
        <mc:Fallback xmlns="">
          <p:pic>
            <p:nvPicPr>
              <p:cNvPr id="24" name="Encre 23">
                <a:extLst>
                  <a:ext uri="{FF2B5EF4-FFF2-40B4-BE49-F238E27FC236}">
                    <a16:creationId xmlns:a16="http://schemas.microsoft.com/office/drawing/2014/main" id="{9AE0BBCF-B214-13DB-75AC-603F7A494A7E}"/>
                  </a:ext>
                </a:extLst>
              </p:cNvPr>
              <p:cNvPicPr/>
              <p:nvPr/>
            </p:nvPicPr>
            <p:blipFill>
              <a:blip r:embed="rId44"/>
              <a:stretch>
                <a:fillRect/>
              </a:stretch>
            </p:blipFill>
            <p:spPr>
              <a:xfrm>
                <a:off x="5073032" y="4395584"/>
                <a:ext cx="6199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5" name="Encre 24">
                <a:extLst>
                  <a:ext uri="{FF2B5EF4-FFF2-40B4-BE49-F238E27FC236}">
                    <a16:creationId xmlns:a16="http://schemas.microsoft.com/office/drawing/2014/main" id="{83F5ACA1-EE9C-C853-A4DB-DF1B23ED1BD4}"/>
                  </a:ext>
                </a:extLst>
              </p14:cNvPr>
              <p14:cNvContentPartPr/>
              <p14:nvPr/>
            </p14:nvContentPartPr>
            <p14:xfrm>
              <a:off x="5140352" y="4555424"/>
              <a:ext cx="370080" cy="360"/>
            </p14:xfrm>
          </p:contentPart>
        </mc:Choice>
        <mc:Fallback xmlns="">
          <p:pic>
            <p:nvPicPr>
              <p:cNvPr id="25" name="Encre 24">
                <a:extLst>
                  <a:ext uri="{FF2B5EF4-FFF2-40B4-BE49-F238E27FC236}">
                    <a16:creationId xmlns:a16="http://schemas.microsoft.com/office/drawing/2014/main" id="{83F5ACA1-EE9C-C853-A4DB-DF1B23ED1BD4}"/>
                  </a:ext>
                </a:extLst>
              </p:cNvPr>
              <p:cNvPicPr/>
              <p:nvPr/>
            </p:nvPicPr>
            <p:blipFill>
              <a:blip r:embed="rId46"/>
              <a:stretch>
                <a:fillRect/>
              </a:stretch>
            </p:blipFill>
            <p:spPr>
              <a:xfrm>
                <a:off x="5122352" y="4519424"/>
                <a:ext cx="4057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6" name="Encre 25">
                <a:extLst>
                  <a:ext uri="{FF2B5EF4-FFF2-40B4-BE49-F238E27FC236}">
                    <a16:creationId xmlns:a16="http://schemas.microsoft.com/office/drawing/2014/main" id="{A64621B4-B0A7-B676-DE6D-5FC8E7C8E32D}"/>
                  </a:ext>
                </a:extLst>
              </p14:cNvPr>
              <p14:cNvContentPartPr/>
              <p14:nvPr/>
            </p14:nvContentPartPr>
            <p14:xfrm>
              <a:off x="5115152" y="4669904"/>
              <a:ext cx="329760" cy="9000"/>
            </p14:xfrm>
          </p:contentPart>
        </mc:Choice>
        <mc:Fallback xmlns="">
          <p:pic>
            <p:nvPicPr>
              <p:cNvPr id="26" name="Encre 25">
                <a:extLst>
                  <a:ext uri="{FF2B5EF4-FFF2-40B4-BE49-F238E27FC236}">
                    <a16:creationId xmlns:a16="http://schemas.microsoft.com/office/drawing/2014/main" id="{A64621B4-B0A7-B676-DE6D-5FC8E7C8E32D}"/>
                  </a:ext>
                </a:extLst>
              </p:cNvPr>
              <p:cNvPicPr/>
              <p:nvPr/>
            </p:nvPicPr>
            <p:blipFill>
              <a:blip r:embed="rId48"/>
              <a:stretch>
                <a:fillRect/>
              </a:stretch>
            </p:blipFill>
            <p:spPr>
              <a:xfrm>
                <a:off x="5097512" y="4634264"/>
                <a:ext cx="3654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7" name="Encre 26">
                <a:extLst>
                  <a:ext uri="{FF2B5EF4-FFF2-40B4-BE49-F238E27FC236}">
                    <a16:creationId xmlns:a16="http://schemas.microsoft.com/office/drawing/2014/main" id="{56395B29-212C-59AC-F12D-F4AC07BD1363}"/>
                  </a:ext>
                </a:extLst>
              </p14:cNvPr>
              <p14:cNvContentPartPr/>
              <p14:nvPr/>
            </p14:nvContentPartPr>
            <p14:xfrm>
              <a:off x="5098952" y="4793744"/>
              <a:ext cx="246960" cy="9720"/>
            </p14:xfrm>
          </p:contentPart>
        </mc:Choice>
        <mc:Fallback xmlns="">
          <p:pic>
            <p:nvPicPr>
              <p:cNvPr id="27" name="Encre 26">
                <a:extLst>
                  <a:ext uri="{FF2B5EF4-FFF2-40B4-BE49-F238E27FC236}">
                    <a16:creationId xmlns:a16="http://schemas.microsoft.com/office/drawing/2014/main" id="{56395B29-212C-59AC-F12D-F4AC07BD1363}"/>
                  </a:ext>
                </a:extLst>
              </p:cNvPr>
              <p:cNvPicPr/>
              <p:nvPr/>
            </p:nvPicPr>
            <p:blipFill>
              <a:blip r:embed="rId50"/>
              <a:stretch>
                <a:fillRect/>
              </a:stretch>
            </p:blipFill>
            <p:spPr>
              <a:xfrm>
                <a:off x="5081312" y="4758104"/>
                <a:ext cx="2826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8" name="Encre 27">
                <a:extLst>
                  <a:ext uri="{FF2B5EF4-FFF2-40B4-BE49-F238E27FC236}">
                    <a16:creationId xmlns:a16="http://schemas.microsoft.com/office/drawing/2014/main" id="{738CF9A2-AEDE-7EA7-1E5F-83B7C06BBF37}"/>
                  </a:ext>
                </a:extLst>
              </p14:cNvPr>
              <p14:cNvContentPartPr/>
              <p14:nvPr/>
            </p14:nvContentPartPr>
            <p14:xfrm>
              <a:off x="8665700" y="929954"/>
              <a:ext cx="177840" cy="9000"/>
            </p14:xfrm>
          </p:contentPart>
        </mc:Choice>
        <mc:Fallback xmlns="">
          <p:pic>
            <p:nvPicPr>
              <p:cNvPr id="28" name="Encre 27">
                <a:extLst>
                  <a:ext uri="{FF2B5EF4-FFF2-40B4-BE49-F238E27FC236}">
                    <a16:creationId xmlns:a16="http://schemas.microsoft.com/office/drawing/2014/main" id="{738CF9A2-AEDE-7EA7-1E5F-83B7C06BBF37}"/>
                  </a:ext>
                </a:extLst>
              </p:cNvPr>
              <p:cNvPicPr/>
              <p:nvPr/>
            </p:nvPicPr>
            <p:blipFill>
              <a:blip r:embed="rId52"/>
              <a:stretch>
                <a:fillRect/>
              </a:stretch>
            </p:blipFill>
            <p:spPr>
              <a:xfrm>
                <a:off x="8648060" y="894314"/>
                <a:ext cx="2134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9" name="Encre 28">
                <a:extLst>
                  <a:ext uri="{FF2B5EF4-FFF2-40B4-BE49-F238E27FC236}">
                    <a16:creationId xmlns:a16="http://schemas.microsoft.com/office/drawing/2014/main" id="{42BCAC43-8B49-B45E-5D35-4707A4E115C7}"/>
                  </a:ext>
                </a:extLst>
              </p14:cNvPr>
              <p14:cNvContentPartPr/>
              <p14:nvPr/>
            </p14:nvContentPartPr>
            <p14:xfrm>
              <a:off x="8624510" y="1045724"/>
              <a:ext cx="263520" cy="16920"/>
            </p14:xfrm>
          </p:contentPart>
        </mc:Choice>
        <mc:Fallback xmlns="">
          <p:pic>
            <p:nvPicPr>
              <p:cNvPr id="29" name="Encre 28">
                <a:extLst>
                  <a:ext uri="{FF2B5EF4-FFF2-40B4-BE49-F238E27FC236}">
                    <a16:creationId xmlns:a16="http://schemas.microsoft.com/office/drawing/2014/main" id="{42BCAC43-8B49-B45E-5D35-4707A4E115C7}"/>
                  </a:ext>
                </a:extLst>
              </p:cNvPr>
              <p:cNvPicPr/>
              <p:nvPr/>
            </p:nvPicPr>
            <p:blipFill>
              <a:blip r:embed="rId54"/>
              <a:stretch>
                <a:fillRect/>
              </a:stretch>
            </p:blipFill>
            <p:spPr>
              <a:xfrm>
                <a:off x="8606870" y="1010084"/>
                <a:ext cx="29916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0" name="Encre 29">
                <a:extLst>
                  <a:ext uri="{FF2B5EF4-FFF2-40B4-BE49-F238E27FC236}">
                    <a16:creationId xmlns:a16="http://schemas.microsoft.com/office/drawing/2014/main" id="{728469B6-0DD2-36CE-B44D-3FC1844E9B23}"/>
                  </a:ext>
                </a:extLst>
              </p14:cNvPr>
              <p14:cNvContentPartPr/>
              <p14:nvPr/>
            </p14:nvContentPartPr>
            <p14:xfrm>
              <a:off x="8682392" y="1649216"/>
              <a:ext cx="286560" cy="15120"/>
            </p14:xfrm>
          </p:contentPart>
        </mc:Choice>
        <mc:Fallback xmlns="">
          <p:pic>
            <p:nvPicPr>
              <p:cNvPr id="30" name="Encre 29">
                <a:extLst>
                  <a:ext uri="{FF2B5EF4-FFF2-40B4-BE49-F238E27FC236}">
                    <a16:creationId xmlns:a16="http://schemas.microsoft.com/office/drawing/2014/main" id="{728469B6-0DD2-36CE-B44D-3FC1844E9B23}"/>
                  </a:ext>
                </a:extLst>
              </p:cNvPr>
              <p:cNvPicPr/>
              <p:nvPr/>
            </p:nvPicPr>
            <p:blipFill>
              <a:blip r:embed="rId56"/>
              <a:stretch>
                <a:fillRect/>
              </a:stretch>
            </p:blipFill>
            <p:spPr>
              <a:xfrm>
                <a:off x="8610392" y="1505216"/>
                <a:ext cx="43020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1" name="Encre 30">
                <a:extLst>
                  <a:ext uri="{FF2B5EF4-FFF2-40B4-BE49-F238E27FC236}">
                    <a16:creationId xmlns:a16="http://schemas.microsoft.com/office/drawing/2014/main" id="{E7646000-72BC-1DA7-6389-2B6D782B2D7A}"/>
                  </a:ext>
                </a:extLst>
              </p14:cNvPr>
              <p14:cNvContentPartPr/>
              <p14:nvPr/>
            </p14:nvContentPartPr>
            <p14:xfrm>
              <a:off x="2973512" y="3162944"/>
              <a:ext cx="180000" cy="86400"/>
            </p14:xfrm>
          </p:contentPart>
        </mc:Choice>
        <mc:Fallback xmlns="">
          <p:pic>
            <p:nvPicPr>
              <p:cNvPr id="31" name="Encre 30">
                <a:extLst>
                  <a:ext uri="{FF2B5EF4-FFF2-40B4-BE49-F238E27FC236}">
                    <a16:creationId xmlns:a16="http://schemas.microsoft.com/office/drawing/2014/main" id="{E7646000-72BC-1DA7-6389-2B6D782B2D7A}"/>
                  </a:ext>
                </a:extLst>
              </p:cNvPr>
              <p:cNvPicPr/>
              <p:nvPr/>
            </p:nvPicPr>
            <p:blipFill>
              <a:blip r:embed="rId58"/>
              <a:stretch>
                <a:fillRect/>
              </a:stretch>
            </p:blipFill>
            <p:spPr>
              <a:xfrm>
                <a:off x="2955872" y="3126944"/>
                <a:ext cx="21564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072" name="Encre 3071">
                <a:extLst>
                  <a:ext uri="{FF2B5EF4-FFF2-40B4-BE49-F238E27FC236}">
                    <a16:creationId xmlns:a16="http://schemas.microsoft.com/office/drawing/2014/main" id="{F436EEA0-F5BB-BD04-2EEF-09E16DF98C08}"/>
                  </a:ext>
                </a:extLst>
              </p14:cNvPr>
              <p14:cNvContentPartPr/>
              <p14:nvPr/>
            </p14:nvContentPartPr>
            <p14:xfrm>
              <a:off x="3014192" y="3080864"/>
              <a:ext cx="116280" cy="223920"/>
            </p14:xfrm>
          </p:contentPart>
        </mc:Choice>
        <mc:Fallback xmlns="">
          <p:pic>
            <p:nvPicPr>
              <p:cNvPr id="3072" name="Encre 3071">
                <a:extLst>
                  <a:ext uri="{FF2B5EF4-FFF2-40B4-BE49-F238E27FC236}">
                    <a16:creationId xmlns:a16="http://schemas.microsoft.com/office/drawing/2014/main" id="{F436EEA0-F5BB-BD04-2EEF-09E16DF98C08}"/>
                  </a:ext>
                </a:extLst>
              </p:cNvPr>
              <p:cNvPicPr/>
              <p:nvPr/>
            </p:nvPicPr>
            <p:blipFill>
              <a:blip r:embed="rId60"/>
              <a:stretch>
                <a:fillRect/>
              </a:stretch>
            </p:blipFill>
            <p:spPr>
              <a:xfrm>
                <a:off x="2996552" y="3044864"/>
                <a:ext cx="15192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073" name="Encre 3072">
                <a:extLst>
                  <a:ext uri="{FF2B5EF4-FFF2-40B4-BE49-F238E27FC236}">
                    <a16:creationId xmlns:a16="http://schemas.microsoft.com/office/drawing/2014/main" id="{5FFC1F06-F291-3947-C01F-71247B721794}"/>
                  </a:ext>
                </a:extLst>
              </p14:cNvPr>
              <p14:cNvContentPartPr/>
              <p14:nvPr/>
            </p14:nvContentPartPr>
            <p14:xfrm>
              <a:off x="5224592" y="3895904"/>
              <a:ext cx="171360" cy="217800"/>
            </p14:xfrm>
          </p:contentPart>
        </mc:Choice>
        <mc:Fallback xmlns="">
          <p:pic>
            <p:nvPicPr>
              <p:cNvPr id="3073" name="Encre 3072">
                <a:extLst>
                  <a:ext uri="{FF2B5EF4-FFF2-40B4-BE49-F238E27FC236}">
                    <a16:creationId xmlns:a16="http://schemas.microsoft.com/office/drawing/2014/main" id="{5FFC1F06-F291-3947-C01F-71247B721794}"/>
                  </a:ext>
                </a:extLst>
              </p:cNvPr>
              <p:cNvPicPr/>
              <p:nvPr/>
            </p:nvPicPr>
            <p:blipFill>
              <a:blip r:embed="rId62"/>
              <a:stretch>
                <a:fillRect/>
              </a:stretch>
            </p:blipFill>
            <p:spPr>
              <a:xfrm>
                <a:off x="5206592" y="3860264"/>
                <a:ext cx="20700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075" name="Encre 3074">
                <a:extLst>
                  <a:ext uri="{FF2B5EF4-FFF2-40B4-BE49-F238E27FC236}">
                    <a16:creationId xmlns:a16="http://schemas.microsoft.com/office/drawing/2014/main" id="{7F0F8395-93CB-44D7-4844-6DBCA555B0F3}"/>
                  </a:ext>
                </a:extLst>
              </p14:cNvPr>
              <p14:cNvContentPartPr/>
              <p14:nvPr/>
            </p14:nvContentPartPr>
            <p14:xfrm>
              <a:off x="5271752" y="3904184"/>
              <a:ext cx="130680" cy="164160"/>
            </p14:xfrm>
          </p:contentPart>
        </mc:Choice>
        <mc:Fallback xmlns="">
          <p:pic>
            <p:nvPicPr>
              <p:cNvPr id="3075" name="Encre 3074">
                <a:extLst>
                  <a:ext uri="{FF2B5EF4-FFF2-40B4-BE49-F238E27FC236}">
                    <a16:creationId xmlns:a16="http://schemas.microsoft.com/office/drawing/2014/main" id="{7F0F8395-93CB-44D7-4844-6DBCA555B0F3}"/>
                  </a:ext>
                </a:extLst>
              </p:cNvPr>
              <p:cNvPicPr/>
              <p:nvPr/>
            </p:nvPicPr>
            <p:blipFill>
              <a:blip r:embed="rId64"/>
              <a:stretch>
                <a:fillRect/>
              </a:stretch>
            </p:blipFill>
            <p:spPr>
              <a:xfrm>
                <a:off x="5254112" y="3868544"/>
                <a:ext cx="16632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3076" name="Encre 3075">
                <a:extLst>
                  <a:ext uri="{FF2B5EF4-FFF2-40B4-BE49-F238E27FC236}">
                    <a16:creationId xmlns:a16="http://schemas.microsoft.com/office/drawing/2014/main" id="{2EEDDFCD-7799-47DA-BF75-93541B1F1225}"/>
                  </a:ext>
                </a:extLst>
              </p14:cNvPr>
              <p14:cNvContentPartPr/>
              <p14:nvPr/>
            </p14:nvContentPartPr>
            <p14:xfrm>
              <a:off x="3871352" y="3476144"/>
              <a:ext cx="159120" cy="95400"/>
            </p14:xfrm>
          </p:contentPart>
        </mc:Choice>
        <mc:Fallback xmlns="">
          <p:pic>
            <p:nvPicPr>
              <p:cNvPr id="3076" name="Encre 3075">
                <a:extLst>
                  <a:ext uri="{FF2B5EF4-FFF2-40B4-BE49-F238E27FC236}">
                    <a16:creationId xmlns:a16="http://schemas.microsoft.com/office/drawing/2014/main" id="{2EEDDFCD-7799-47DA-BF75-93541B1F1225}"/>
                  </a:ext>
                </a:extLst>
              </p:cNvPr>
              <p:cNvPicPr/>
              <p:nvPr/>
            </p:nvPicPr>
            <p:blipFill>
              <a:blip r:embed="rId66"/>
              <a:stretch>
                <a:fillRect/>
              </a:stretch>
            </p:blipFill>
            <p:spPr>
              <a:xfrm>
                <a:off x="3853712" y="3440144"/>
                <a:ext cx="19476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3077" name="Encre 3076">
                <a:extLst>
                  <a:ext uri="{FF2B5EF4-FFF2-40B4-BE49-F238E27FC236}">
                    <a16:creationId xmlns:a16="http://schemas.microsoft.com/office/drawing/2014/main" id="{9F4C812A-ABBE-9CDC-2B10-FB880779F8A6}"/>
                  </a:ext>
                </a:extLst>
              </p14:cNvPr>
              <p14:cNvContentPartPr/>
              <p14:nvPr/>
            </p14:nvContentPartPr>
            <p14:xfrm>
              <a:off x="3938312" y="3434744"/>
              <a:ext cx="65160" cy="181080"/>
            </p14:xfrm>
          </p:contentPart>
        </mc:Choice>
        <mc:Fallback xmlns="">
          <p:pic>
            <p:nvPicPr>
              <p:cNvPr id="3077" name="Encre 3076">
                <a:extLst>
                  <a:ext uri="{FF2B5EF4-FFF2-40B4-BE49-F238E27FC236}">
                    <a16:creationId xmlns:a16="http://schemas.microsoft.com/office/drawing/2014/main" id="{9F4C812A-ABBE-9CDC-2B10-FB880779F8A6}"/>
                  </a:ext>
                </a:extLst>
              </p:cNvPr>
              <p:cNvPicPr/>
              <p:nvPr/>
            </p:nvPicPr>
            <p:blipFill>
              <a:blip r:embed="rId68"/>
              <a:stretch>
                <a:fillRect/>
              </a:stretch>
            </p:blipFill>
            <p:spPr>
              <a:xfrm>
                <a:off x="3920672" y="3399104"/>
                <a:ext cx="1008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078" name="Encre 3077">
                <a:extLst>
                  <a:ext uri="{FF2B5EF4-FFF2-40B4-BE49-F238E27FC236}">
                    <a16:creationId xmlns:a16="http://schemas.microsoft.com/office/drawing/2014/main" id="{8C2B4175-1563-DC1F-EF32-092D722D7E29}"/>
                  </a:ext>
                </a:extLst>
              </p14:cNvPr>
              <p14:cNvContentPartPr/>
              <p14:nvPr/>
            </p14:nvContentPartPr>
            <p14:xfrm>
              <a:off x="4621232" y="3459224"/>
              <a:ext cx="360" cy="121680"/>
            </p14:xfrm>
          </p:contentPart>
        </mc:Choice>
        <mc:Fallback xmlns="">
          <p:pic>
            <p:nvPicPr>
              <p:cNvPr id="3078" name="Encre 3077">
                <a:extLst>
                  <a:ext uri="{FF2B5EF4-FFF2-40B4-BE49-F238E27FC236}">
                    <a16:creationId xmlns:a16="http://schemas.microsoft.com/office/drawing/2014/main" id="{8C2B4175-1563-DC1F-EF32-092D722D7E29}"/>
                  </a:ext>
                </a:extLst>
              </p:cNvPr>
              <p:cNvPicPr/>
              <p:nvPr/>
            </p:nvPicPr>
            <p:blipFill>
              <a:blip r:embed="rId70"/>
              <a:stretch>
                <a:fillRect/>
              </a:stretch>
            </p:blipFill>
            <p:spPr>
              <a:xfrm>
                <a:off x="4603232" y="3423584"/>
                <a:ext cx="3600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3079" name="Encre 3078">
                <a:extLst>
                  <a:ext uri="{FF2B5EF4-FFF2-40B4-BE49-F238E27FC236}">
                    <a16:creationId xmlns:a16="http://schemas.microsoft.com/office/drawing/2014/main" id="{08D9301C-D7D3-BFD7-290D-A2B5B4E8165D}"/>
                  </a:ext>
                </a:extLst>
              </p14:cNvPr>
              <p14:cNvContentPartPr/>
              <p14:nvPr/>
            </p14:nvContentPartPr>
            <p14:xfrm>
              <a:off x="4571552" y="3479384"/>
              <a:ext cx="120240" cy="62640"/>
            </p14:xfrm>
          </p:contentPart>
        </mc:Choice>
        <mc:Fallback xmlns="">
          <p:pic>
            <p:nvPicPr>
              <p:cNvPr id="3079" name="Encre 3078">
                <a:extLst>
                  <a:ext uri="{FF2B5EF4-FFF2-40B4-BE49-F238E27FC236}">
                    <a16:creationId xmlns:a16="http://schemas.microsoft.com/office/drawing/2014/main" id="{08D9301C-D7D3-BFD7-290D-A2B5B4E8165D}"/>
                  </a:ext>
                </a:extLst>
              </p:cNvPr>
              <p:cNvPicPr/>
              <p:nvPr/>
            </p:nvPicPr>
            <p:blipFill>
              <a:blip r:embed="rId72"/>
              <a:stretch>
                <a:fillRect/>
              </a:stretch>
            </p:blipFill>
            <p:spPr>
              <a:xfrm>
                <a:off x="4553912" y="3443384"/>
                <a:ext cx="15588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080" name="Encre 3079">
                <a:extLst>
                  <a:ext uri="{FF2B5EF4-FFF2-40B4-BE49-F238E27FC236}">
                    <a16:creationId xmlns:a16="http://schemas.microsoft.com/office/drawing/2014/main" id="{53D41E9F-E977-86AF-47CF-CD92817AF29D}"/>
                  </a:ext>
                </a:extLst>
              </p14:cNvPr>
              <p14:cNvContentPartPr/>
              <p14:nvPr/>
            </p14:nvContentPartPr>
            <p14:xfrm>
              <a:off x="5996792" y="2174384"/>
              <a:ext cx="81720" cy="78120"/>
            </p14:xfrm>
          </p:contentPart>
        </mc:Choice>
        <mc:Fallback xmlns="">
          <p:pic>
            <p:nvPicPr>
              <p:cNvPr id="3080" name="Encre 3079">
                <a:extLst>
                  <a:ext uri="{FF2B5EF4-FFF2-40B4-BE49-F238E27FC236}">
                    <a16:creationId xmlns:a16="http://schemas.microsoft.com/office/drawing/2014/main" id="{53D41E9F-E977-86AF-47CF-CD92817AF29D}"/>
                  </a:ext>
                </a:extLst>
              </p:cNvPr>
              <p:cNvPicPr/>
              <p:nvPr/>
            </p:nvPicPr>
            <p:blipFill>
              <a:blip r:embed="rId74"/>
              <a:stretch>
                <a:fillRect/>
              </a:stretch>
            </p:blipFill>
            <p:spPr>
              <a:xfrm>
                <a:off x="5979152" y="2138384"/>
                <a:ext cx="11736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081" name="Encre 3080">
                <a:extLst>
                  <a:ext uri="{FF2B5EF4-FFF2-40B4-BE49-F238E27FC236}">
                    <a16:creationId xmlns:a16="http://schemas.microsoft.com/office/drawing/2014/main" id="{4BD03450-ABE6-5E0A-81FA-9485117638DA}"/>
                  </a:ext>
                </a:extLst>
              </p14:cNvPr>
              <p14:cNvContentPartPr/>
              <p14:nvPr/>
            </p14:nvContentPartPr>
            <p14:xfrm>
              <a:off x="5997152" y="2166104"/>
              <a:ext cx="82440" cy="123480"/>
            </p14:xfrm>
          </p:contentPart>
        </mc:Choice>
        <mc:Fallback xmlns="">
          <p:pic>
            <p:nvPicPr>
              <p:cNvPr id="3081" name="Encre 3080">
                <a:extLst>
                  <a:ext uri="{FF2B5EF4-FFF2-40B4-BE49-F238E27FC236}">
                    <a16:creationId xmlns:a16="http://schemas.microsoft.com/office/drawing/2014/main" id="{4BD03450-ABE6-5E0A-81FA-9485117638DA}"/>
                  </a:ext>
                </a:extLst>
              </p:cNvPr>
              <p:cNvPicPr/>
              <p:nvPr/>
            </p:nvPicPr>
            <p:blipFill>
              <a:blip r:embed="rId76"/>
              <a:stretch>
                <a:fillRect/>
              </a:stretch>
            </p:blipFill>
            <p:spPr>
              <a:xfrm>
                <a:off x="5979512" y="2130464"/>
                <a:ext cx="11808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082" name="Encre 3081">
                <a:extLst>
                  <a:ext uri="{FF2B5EF4-FFF2-40B4-BE49-F238E27FC236}">
                    <a16:creationId xmlns:a16="http://schemas.microsoft.com/office/drawing/2014/main" id="{DEFF777C-8D8F-228F-D818-5207E6648C0E}"/>
                  </a:ext>
                </a:extLst>
              </p14:cNvPr>
              <p14:cNvContentPartPr/>
              <p14:nvPr/>
            </p14:nvContentPartPr>
            <p14:xfrm>
              <a:off x="8756444" y="2141654"/>
              <a:ext cx="120240" cy="125640"/>
            </p14:xfrm>
          </p:contentPart>
        </mc:Choice>
        <mc:Fallback xmlns="">
          <p:pic>
            <p:nvPicPr>
              <p:cNvPr id="3082" name="Encre 3081">
                <a:extLst>
                  <a:ext uri="{FF2B5EF4-FFF2-40B4-BE49-F238E27FC236}">
                    <a16:creationId xmlns:a16="http://schemas.microsoft.com/office/drawing/2014/main" id="{DEFF777C-8D8F-228F-D818-5207E6648C0E}"/>
                  </a:ext>
                </a:extLst>
              </p:cNvPr>
              <p:cNvPicPr/>
              <p:nvPr/>
            </p:nvPicPr>
            <p:blipFill>
              <a:blip r:embed="rId78"/>
              <a:stretch>
                <a:fillRect/>
              </a:stretch>
            </p:blipFill>
            <p:spPr>
              <a:xfrm>
                <a:off x="8738804" y="2106014"/>
                <a:ext cx="15588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3083" name="Encre 3082">
                <a:extLst>
                  <a:ext uri="{FF2B5EF4-FFF2-40B4-BE49-F238E27FC236}">
                    <a16:creationId xmlns:a16="http://schemas.microsoft.com/office/drawing/2014/main" id="{2B260056-F4B7-E7F7-F377-51FF1785AB99}"/>
                  </a:ext>
                </a:extLst>
              </p14:cNvPr>
              <p14:cNvContentPartPr/>
              <p14:nvPr/>
            </p14:nvContentPartPr>
            <p14:xfrm>
              <a:off x="8736284" y="2125093"/>
              <a:ext cx="144000" cy="181080"/>
            </p14:xfrm>
          </p:contentPart>
        </mc:Choice>
        <mc:Fallback xmlns="">
          <p:pic>
            <p:nvPicPr>
              <p:cNvPr id="3083" name="Encre 3082">
                <a:extLst>
                  <a:ext uri="{FF2B5EF4-FFF2-40B4-BE49-F238E27FC236}">
                    <a16:creationId xmlns:a16="http://schemas.microsoft.com/office/drawing/2014/main" id="{2B260056-F4B7-E7F7-F377-51FF1785AB99}"/>
                  </a:ext>
                </a:extLst>
              </p:cNvPr>
              <p:cNvPicPr/>
              <p:nvPr/>
            </p:nvPicPr>
            <p:blipFill>
              <a:blip r:embed="rId80"/>
              <a:stretch>
                <a:fillRect/>
              </a:stretch>
            </p:blipFill>
            <p:spPr>
              <a:xfrm>
                <a:off x="8718644" y="2089093"/>
                <a:ext cx="17964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3084" name="Encre 3083">
                <a:extLst>
                  <a:ext uri="{FF2B5EF4-FFF2-40B4-BE49-F238E27FC236}">
                    <a16:creationId xmlns:a16="http://schemas.microsoft.com/office/drawing/2014/main" id="{D11AC115-0CA6-1F06-FC06-9640AC1712ED}"/>
                  </a:ext>
                </a:extLst>
              </p14:cNvPr>
              <p14:cNvContentPartPr/>
              <p14:nvPr/>
            </p14:nvContentPartPr>
            <p14:xfrm>
              <a:off x="7537232" y="1515224"/>
              <a:ext cx="360" cy="360"/>
            </p14:xfrm>
          </p:contentPart>
        </mc:Choice>
        <mc:Fallback xmlns="">
          <p:pic>
            <p:nvPicPr>
              <p:cNvPr id="3084" name="Encre 3083">
                <a:extLst>
                  <a:ext uri="{FF2B5EF4-FFF2-40B4-BE49-F238E27FC236}">
                    <a16:creationId xmlns:a16="http://schemas.microsoft.com/office/drawing/2014/main" id="{D11AC115-0CA6-1F06-FC06-9640AC1712ED}"/>
                  </a:ext>
                </a:extLst>
              </p:cNvPr>
              <p:cNvPicPr/>
              <p:nvPr/>
            </p:nvPicPr>
            <p:blipFill>
              <a:blip r:embed="rId82"/>
              <a:stretch>
                <a:fillRect/>
              </a:stretch>
            </p:blipFill>
            <p:spPr>
              <a:xfrm>
                <a:off x="7501592" y="144358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3085" name="Encre 3084">
                <a:extLst>
                  <a:ext uri="{FF2B5EF4-FFF2-40B4-BE49-F238E27FC236}">
                    <a16:creationId xmlns:a16="http://schemas.microsoft.com/office/drawing/2014/main" id="{038FE206-C91B-D905-B6C4-79AD6E3EA321}"/>
                  </a:ext>
                </a:extLst>
              </p14:cNvPr>
              <p14:cNvContentPartPr/>
              <p14:nvPr/>
            </p14:nvContentPartPr>
            <p14:xfrm>
              <a:off x="7397192" y="2380664"/>
              <a:ext cx="360" cy="360"/>
            </p14:xfrm>
          </p:contentPart>
        </mc:Choice>
        <mc:Fallback xmlns="">
          <p:pic>
            <p:nvPicPr>
              <p:cNvPr id="3085" name="Encre 3084">
                <a:extLst>
                  <a:ext uri="{FF2B5EF4-FFF2-40B4-BE49-F238E27FC236}">
                    <a16:creationId xmlns:a16="http://schemas.microsoft.com/office/drawing/2014/main" id="{038FE206-C91B-D905-B6C4-79AD6E3EA321}"/>
                  </a:ext>
                </a:extLst>
              </p:cNvPr>
              <p:cNvPicPr/>
              <p:nvPr/>
            </p:nvPicPr>
            <p:blipFill>
              <a:blip r:embed="rId82"/>
              <a:stretch>
                <a:fillRect/>
              </a:stretch>
            </p:blipFill>
            <p:spPr>
              <a:xfrm>
                <a:off x="7361192" y="230866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3086" name="Encre 3085">
                <a:extLst>
                  <a:ext uri="{FF2B5EF4-FFF2-40B4-BE49-F238E27FC236}">
                    <a16:creationId xmlns:a16="http://schemas.microsoft.com/office/drawing/2014/main" id="{57324DDA-8673-EFE3-8616-7295F558E0C1}"/>
                  </a:ext>
                </a:extLst>
              </p14:cNvPr>
              <p14:cNvContentPartPr/>
              <p14:nvPr/>
            </p14:nvContentPartPr>
            <p14:xfrm>
              <a:off x="5362472" y="2685224"/>
              <a:ext cx="360" cy="360"/>
            </p14:xfrm>
          </p:contentPart>
        </mc:Choice>
        <mc:Fallback xmlns="">
          <p:pic>
            <p:nvPicPr>
              <p:cNvPr id="3086" name="Encre 3085">
                <a:extLst>
                  <a:ext uri="{FF2B5EF4-FFF2-40B4-BE49-F238E27FC236}">
                    <a16:creationId xmlns:a16="http://schemas.microsoft.com/office/drawing/2014/main" id="{57324DDA-8673-EFE3-8616-7295F558E0C1}"/>
                  </a:ext>
                </a:extLst>
              </p:cNvPr>
              <p:cNvPicPr/>
              <p:nvPr/>
            </p:nvPicPr>
            <p:blipFill>
              <a:blip r:embed="rId82"/>
              <a:stretch>
                <a:fillRect/>
              </a:stretch>
            </p:blipFill>
            <p:spPr>
              <a:xfrm>
                <a:off x="5326472" y="261358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3087" name="Encre 3086">
                <a:extLst>
                  <a:ext uri="{FF2B5EF4-FFF2-40B4-BE49-F238E27FC236}">
                    <a16:creationId xmlns:a16="http://schemas.microsoft.com/office/drawing/2014/main" id="{5D495C2B-D0D8-500F-03F7-BDC79451A874}"/>
                  </a:ext>
                </a:extLst>
              </p14:cNvPr>
              <p14:cNvContentPartPr/>
              <p14:nvPr/>
            </p14:nvContentPartPr>
            <p14:xfrm>
              <a:off x="8830520" y="3170989"/>
              <a:ext cx="360" cy="360"/>
            </p14:xfrm>
          </p:contentPart>
        </mc:Choice>
        <mc:Fallback xmlns="">
          <p:pic>
            <p:nvPicPr>
              <p:cNvPr id="3087" name="Encre 3086">
                <a:extLst>
                  <a:ext uri="{FF2B5EF4-FFF2-40B4-BE49-F238E27FC236}">
                    <a16:creationId xmlns:a16="http://schemas.microsoft.com/office/drawing/2014/main" id="{5D495C2B-D0D8-500F-03F7-BDC79451A874}"/>
                  </a:ext>
                </a:extLst>
              </p:cNvPr>
              <p:cNvPicPr/>
              <p:nvPr/>
            </p:nvPicPr>
            <p:blipFill>
              <a:blip r:embed="rId82"/>
              <a:stretch>
                <a:fillRect/>
              </a:stretch>
            </p:blipFill>
            <p:spPr>
              <a:xfrm>
                <a:off x="8794880" y="309934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3088" name="Encre 3087">
                <a:extLst>
                  <a:ext uri="{FF2B5EF4-FFF2-40B4-BE49-F238E27FC236}">
                    <a16:creationId xmlns:a16="http://schemas.microsoft.com/office/drawing/2014/main" id="{700CF0C1-F402-F45A-6164-73ECDC9913D5}"/>
                  </a:ext>
                </a:extLst>
              </p14:cNvPr>
              <p14:cNvContentPartPr/>
              <p14:nvPr/>
            </p14:nvContentPartPr>
            <p14:xfrm>
              <a:off x="4069352" y="3962144"/>
              <a:ext cx="360" cy="360"/>
            </p14:xfrm>
          </p:contentPart>
        </mc:Choice>
        <mc:Fallback xmlns="">
          <p:pic>
            <p:nvPicPr>
              <p:cNvPr id="3088" name="Encre 3087">
                <a:extLst>
                  <a:ext uri="{FF2B5EF4-FFF2-40B4-BE49-F238E27FC236}">
                    <a16:creationId xmlns:a16="http://schemas.microsoft.com/office/drawing/2014/main" id="{700CF0C1-F402-F45A-6164-73ECDC9913D5}"/>
                  </a:ext>
                </a:extLst>
              </p:cNvPr>
              <p:cNvPicPr/>
              <p:nvPr/>
            </p:nvPicPr>
            <p:blipFill>
              <a:blip r:embed="rId87"/>
              <a:stretch>
                <a:fillRect/>
              </a:stretch>
            </p:blipFill>
            <p:spPr>
              <a:xfrm>
                <a:off x="4015352" y="385450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3089" name="Encre 3088">
                <a:extLst>
                  <a:ext uri="{FF2B5EF4-FFF2-40B4-BE49-F238E27FC236}">
                    <a16:creationId xmlns:a16="http://schemas.microsoft.com/office/drawing/2014/main" id="{1EC3D635-8F57-E939-7656-4A43D045CFB0}"/>
                  </a:ext>
                </a:extLst>
              </p14:cNvPr>
              <p14:cNvContentPartPr/>
              <p14:nvPr/>
            </p14:nvContentPartPr>
            <p14:xfrm>
              <a:off x="4217312" y="3970424"/>
              <a:ext cx="360" cy="360"/>
            </p14:xfrm>
          </p:contentPart>
        </mc:Choice>
        <mc:Fallback xmlns="">
          <p:pic>
            <p:nvPicPr>
              <p:cNvPr id="3089" name="Encre 3088">
                <a:extLst>
                  <a:ext uri="{FF2B5EF4-FFF2-40B4-BE49-F238E27FC236}">
                    <a16:creationId xmlns:a16="http://schemas.microsoft.com/office/drawing/2014/main" id="{1EC3D635-8F57-E939-7656-4A43D045CFB0}"/>
                  </a:ext>
                </a:extLst>
              </p:cNvPr>
              <p:cNvPicPr/>
              <p:nvPr/>
            </p:nvPicPr>
            <p:blipFill>
              <a:blip r:embed="rId87"/>
              <a:stretch>
                <a:fillRect/>
              </a:stretch>
            </p:blipFill>
            <p:spPr>
              <a:xfrm>
                <a:off x="4163672" y="38624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3090" name="Encre 3089">
                <a:extLst>
                  <a:ext uri="{FF2B5EF4-FFF2-40B4-BE49-F238E27FC236}">
                    <a16:creationId xmlns:a16="http://schemas.microsoft.com/office/drawing/2014/main" id="{987F052C-F880-8E53-6DB8-941C6C3E1E77}"/>
                  </a:ext>
                </a:extLst>
              </p14:cNvPr>
              <p14:cNvContentPartPr/>
              <p14:nvPr/>
            </p14:nvContentPartPr>
            <p14:xfrm>
              <a:off x="5724632" y="5181104"/>
              <a:ext cx="360" cy="360"/>
            </p14:xfrm>
          </p:contentPart>
        </mc:Choice>
        <mc:Fallback xmlns="">
          <p:pic>
            <p:nvPicPr>
              <p:cNvPr id="3090" name="Encre 3089">
                <a:extLst>
                  <a:ext uri="{FF2B5EF4-FFF2-40B4-BE49-F238E27FC236}">
                    <a16:creationId xmlns:a16="http://schemas.microsoft.com/office/drawing/2014/main" id="{987F052C-F880-8E53-6DB8-941C6C3E1E77}"/>
                  </a:ext>
                </a:extLst>
              </p:cNvPr>
              <p:cNvPicPr/>
              <p:nvPr/>
            </p:nvPicPr>
            <p:blipFill>
              <a:blip r:embed="rId87"/>
              <a:stretch>
                <a:fillRect/>
              </a:stretch>
            </p:blipFill>
            <p:spPr>
              <a:xfrm>
                <a:off x="5670992" y="507346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3091" name="Encre 3090">
                <a:extLst>
                  <a:ext uri="{FF2B5EF4-FFF2-40B4-BE49-F238E27FC236}">
                    <a16:creationId xmlns:a16="http://schemas.microsoft.com/office/drawing/2014/main" id="{5113EA14-290A-3393-FB51-1B92EA0631DE}"/>
                  </a:ext>
                </a:extLst>
              </p14:cNvPr>
              <p14:cNvContentPartPr/>
              <p14:nvPr/>
            </p14:nvContentPartPr>
            <p14:xfrm>
              <a:off x="5872952" y="5198024"/>
              <a:ext cx="360" cy="360"/>
            </p14:xfrm>
          </p:contentPart>
        </mc:Choice>
        <mc:Fallback xmlns="">
          <p:pic>
            <p:nvPicPr>
              <p:cNvPr id="3091" name="Encre 3090">
                <a:extLst>
                  <a:ext uri="{FF2B5EF4-FFF2-40B4-BE49-F238E27FC236}">
                    <a16:creationId xmlns:a16="http://schemas.microsoft.com/office/drawing/2014/main" id="{5113EA14-290A-3393-FB51-1B92EA0631DE}"/>
                  </a:ext>
                </a:extLst>
              </p:cNvPr>
              <p:cNvPicPr/>
              <p:nvPr/>
            </p:nvPicPr>
            <p:blipFill>
              <a:blip r:embed="rId87"/>
              <a:stretch>
                <a:fillRect/>
              </a:stretch>
            </p:blipFill>
            <p:spPr>
              <a:xfrm>
                <a:off x="5819312" y="5090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092" name="Encre 3091">
                <a:extLst>
                  <a:ext uri="{FF2B5EF4-FFF2-40B4-BE49-F238E27FC236}">
                    <a16:creationId xmlns:a16="http://schemas.microsoft.com/office/drawing/2014/main" id="{A68BF026-34A3-2D45-72DD-E8CBD7257561}"/>
                  </a:ext>
                </a:extLst>
              </p14:cNvPr>
              <p14:cNvContentPartPr/>
              <p14:nvPr/>
            </p14:nvContentPartPr>
            <p14:xfrm>
              <a:off x="4604672" y="4003184"/>
              <a:ext cx="360" cy="360"/>
            </p14:xfrm>
          </p:contentPart>
        </mc:Choice>
        <mc:Fallback xmlns="">
          <p:pic>
            <p:nvPicPr>
              <p:cNvPr id="3092" name="Encre 3091">
                <a:extLst>
                  <a:ext uri="{FF2B5EF4-FFF2-40B4-BE49-F238E27FC236}">
                    <a16:creationId xmlns:a16="http://schemas.microsoft.com/office/drawing/2014/main" id="{A68BF026-34A3-2D45-72DD-E8CBD7257561}"/>
                  </a:ext>
                </a:extLst>
              </p:cNvPr>
              <p:cNvPicPr/>
              <p:nvPr/>
            </p:nvPicPr>
            <p:blipFill>
              <a:blip r:embed="rId87"/>
              <a:stretch>
                <a:fillRect/>
              </a:stretch>
            </p:blipFill>
            <p:spPr>
              <a:xfrm>
                <a:off x="4551032" y="389518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3093" name="Encre 3092">
                <a:extLst>
                  <a:ext uri="{FF2B5EF4-FFF2-40B4-BE49-F238E27FC236}">
                    <a16:creationId xmlns:a16="http://schemas.microsoft.com/office/drawing/2014/main" id="{253CABF5-5F3B-C999-63DF-87744190A0CC}"/>
                  </a:ext>
                </a:extLst>
              </p14:cNvPr>
              <p14:cNvContentPartPr/>
              <p14:nvPr/>
            </p14:nvContentPartPr>
            <p14:xfrm>
              <a:off x="4736432" y="4003184"/>
              <a:ext cx="360" cy="360"/>
            </p14:xfrm>
          </p:contentPart>
        </mc:Choice>
        <mc:Fallback xmlns="">
          <p:pic>
            <p:nvPicPr>
              <p:cNvPr id="3093" name="Encre 3092">
                <a:extLst>
                  <a:ext uri="{FF2B5EF4-FFF2-40B4-BE49-F238E27FC236}">
                    <a16:creationId xmlns:a16="http://schemas.microsoft.com/office/drawing/2014/main" id="{253CABF5-5F3B-C999-63DF-87744190A0CC}"/>
                  </a:ext>
                </a:extLst>
              </p:cNvPr>
              <p:cNvPicPr/>
              <p:nvPr/>
            </p:nvPicPr>
            <p:blipFill>
              <a:blip r:embed="rId87"/>
              <a:stretch>
                <a:fillRect/>
              </a:stretch>
            </p:blipFill>
            <p:spPr>
              <a:xfrm>
                <a:off x="4682432" y="389518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3095" name="Encre 3094">
                <a:extLst>
                  <a:ext uri="{FF2B5EF4-FFF2-40B4-BE49-F238E27FC236}">
                    <a16:creationId xmlns:a16="http://schemas.microsoft.com/office/drawing/2014/main" id="{925A3815-916F-80B0-991A-024E9EFE0EC4}"/>
                  </a:ext>
                </a:extLst>
              </p14:cNvPr>
              <p14:cNvContentPartPr/>
              <p14:nvPr/>
            </p14:nvContentPartPr>
            <p14:xfrm>
              <a:off x="6771152" y="2825264"/>
              <a:ext cx="360" cy="360"/>
            </p14:xfrm>
          </p:contentPart>
        </mc:Choice>
        <mc:Fallback xmlns="">
          <p:pic>
            <p:nvPicPr>
              <p:cNvPr id="3095" name="Encre 3094">
                <a:extLst>
                  <a:ext uri="{FF2B5EF4-FFF2-40B4-BE49-F238E27FC236}">
                    <a16:creationId xmlns:a16="http://schemas.microsoft.com/office/drawing/2014/main" id="{925A3815-916F-80B0-991A-024E9EFE0EC4}"/>
                  </a:ext>
                </a:extLst>
              </p:cNvPr>
              <p:cNvPicPr/>
              <p:nvPr/>
            </p:nvPicPr>
            <p:blipFill>
              <a:blip r:embed="rId82"/>
              <a:stretch>
                <a:fillRect/>
              </a:stretch>
            </p:blipFill>
            <p:spPr>
              <a:xfrm>
                <a:off x="6735512" y="275362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3096" name="Encre 3095">
                <a:extLst>
                  <a:ext uri="{FF2B5EF4-FFF2-40B4-BE49-F238E27FC236}">
                    <a16:creationId xmlns:a16="http://schemas.microsoft.com/office/drawing/2014/main" id="{9FF293E9-60A4-1279-78AD-1A7080293879}"/>
                  </a:ext>
                </a:extLst>
              </p14:cNvPr>
              <p14:cNvContentPartPr/>
              <p14:nvPr/>
            </p14:nvContentPartPr>
            <p14:xfrm>
              <a:off x="6210992" y="5428424"/>
              <a:ext cx="360" cy="360"/>
            </p14:xfrm>
          </p:contentPart>
        </mc:Choice>
        <mc:Fallback xmlns="">
          <p:pic>
            <p:nvPicPr>
              <p:cNvPr id="3096" name="Encre 3095">
                <a:extLst>
                  <a:ext uri="{FF2B5EF4-FFF2-40B4-BE49-F238E27FC236}">
                    <a16:creationId xmlns:a16="http://schemas.microsoft.com/office/drawing/2014/main" id="{9FF293E9-60A4-1279-78AD-1A7080293879}"/>
                  </a:ext>
                </a:extLst>
              </p:cNvPr>
              <p:cNvPicPr/>
              <p:nvPr/>
            </p:nvPicPr>
            <p:blipFill>
              <a:blip r:embed="rId87"/>
              <a:stretch>
                <a:fillRect/>
              </a:stretch>
            </p:blipFill>
            <p:spPr>
              <a:xfrm>
                <a:off x="6156992" y="53204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3097" name="Encre 3096">
                <a:extLst>
                  <a:ext uri="{FF2B5EF4-FFF2-40B4-BE49-F238E27FC236}">
                    <a16:creationId xmlns:a16="http://schemas.microsoft.com/office/drawing/2014/main" id="{57D74A2C-476F-2634-D39F-A33A5907D85A}"/>
                  </a:ext>
                </a:extLst>
              </p14:cNvPr>
              <p14:cNvContentPartPr/>
              <p14:nvPr/>
            </p14:nvContentPartPr>
            <p14:xfrm>
              <a:off x="4176272" y="3476144"/>
              <a:ext cx="360" cy="360"/>
            </p14:xfrm>
          </p:contentPart>
        </mc:Choice>
        <mc:Fallback xmlns="">
          <p:pic>
            <p:nvPicPr>
              <p:cNvPr id="3097" name="Encre 3096">
                <a:extLst>
                  <a:ext uri="{FF2B5EF4-FFF2-40B4-BE49-F238E27FC236}">
                    <a16:creationId xmlns:a16="http://schemas.microsoft.com/office/drawing/2014/main" id="{57D74A2C-476F-2634-D39F-A33A5907D85A}"/>
                  </a:ext>
                </a:extLst>
              </p:cNvPr>
              <p:cNvPicPr/>
              <p:nvPr/>
            </p:nvPicPr>
            <p:blipFill>
              <a:blip r:embed="rId87"/>
              <a:stretch>
                <a:fillRect/>
              </a:stretch>
            </p:blipFill>
            <p:spPr>
              <a:xfrm>
                <a:off x="4122272" y="336814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3098" name="Encre 3097">
                <a:extLst>
                  <a:ext uri="{FF2B5EF4-FFF2-40B4-BE49-F238E27FC236}">
                    <a16:creationId xmlns:a16="http://schemas.microsoft.com/office/drawing/2014/main" id="{2486B86C-4BF0-E16F-181D-F7781C9502FD}"/>
                  </a:ext>
                </a:extLst>
              </p14:cNvPr>
              <p14:cNvContentPartPr/>
              <p14:nvPr/>
            </p14:nvContentPartPr>
            <p14:xfrm>
              <a:off x="8830352" y="3830445"/>
              <a:ext cx="360" cy="360"/>
            </p14:xfrm>
          </p:contentPart>
        </mc:Choice>
        <mc:Fallback xmlns="">
          <p:pic>
            <p:nvPicPr>
              <p:cNvPr id="3098" name="Encre 3097">
                <a:extLst>
                  <a:ext uri="{FF2B5EF4-FFF2-40B4-BE49-F238E27FC236}">
                    <a16:creationId xmlns:a16="http://schemas.microsoft.com/office/drawing/2014/main" id="{2486B86C-4BF0-E16F-181D-F7781C9502FD}"/>
                  </a:ext>
                </a:extLst>
              </p:cNvPr>
              <p:cNvPicPr/>
              <p:nvPr/>
            </p:nvPicPr>
            <p:blipFill>
              <a:blip r:embed="rId87"/>
              <a:stretch>
                <a:fillRect/>
              </a:stretch>
            </p:blipFill>
            <p:spPr>
              <a:xfrm>
                <a:off x="8776712" y="3722445"/>
                <a:ext cx="108000" cy="216000"/>
              </a:xfrm>
              <a:prstGeom prst="rect">
                <a:avLst/>
              </a:prstGeom>
            </p:spPr>
          </p:pic>
        </mc:Fallback>
      </mc:AlternateContent>
      <p:sp>
        <p:nvSpPr>
          <p:cNvPr id="3099" name="ZoneTexte 3098">
            <a:extLst>
              <a:ext uri="{FF2B5EF4-FFF2-40B4-BE49-F238E27FC236}">
                <a16:creationId xmlns:a16="http://schemas.microsoft.com/office/drawing/2014/main" id="{0FBBD509-26B2-2878-5E14-FFC59147BF26}"/>
              </a:ext>
            </a:extLst>
          </p:cNvPr>
          <p:cNvSpPr txBox="1"/>
          <p:nvPr/>
        </p:nvSpPr>
        <p:spPr>
          <a:xfrm>
            <a:off x="9177808" y="605016"/>
            <a:ext cx="2701453" cy="3693319"/>
          </a:xfrm>
          <a:prstGeom prst="rect">
            <a:avLst/>
          </a:prstGeom>
          <a:noFill/>
        </p:spPr>
        <p:txBody>
          <a:bodyPr wrap="square" rtlCol="0">
            <a:spAutoFit/>
          </a:bodyPr>
          <a:lstStyle/>
          <a:p>
            <a:r>
              <a:rPr lang="fr-BE" dirty="0"/>
              <a:t>Villages d’implantations infrastructures </a:t>
            </a:r>
          </a:p>
          <a:p>
            <a:endParaRPr lang="fr-BE" dirty="0"/>
          </a:p>
          <a:p>
            <a:r>
              <a:rPr lang="fr-BE" dirty="0"/>
              <a:t>Villages couverts </a:t>
            </a:r>
            <a:r>
              <a:rPr lang="fr-BE" dirty="0" err="1"/>
              <a:t>VaA</a:t>
            </a:r>
            <a:endParaRPr lang="fr-BE" dirty="0"/>
          </a:p>
          <a:p>
            <a:endParaRPr lang="fr-BE" dirty="0"/>
          </a:p>
          <a:p>
            <a:r>
              <a:rPr lang="fr-BE" dirty="0"/>
              <a:t>Villages où activités en cours</a:t>
            </a:r>
          </a:p>
          <a:p>
            <a:endParaRPr lang="fr-BE" dirty="0"/>
          </a:p>
          <a:p>
            <a:r>
              <a:rPr lang="fr-BE" dirty="0"/>
              <a:t>Villages où activités récentes</a:t>
            </a:r>
          </a:p>
          <a:p>
            <a:endParaRPr lang="fr-BE" dirty="0"/>
          </a:p>
          <a:p>
            <a:r>
              <a:rPr lang="fr-BE" dirty="0"/>
              <a:t>Villages en souffrance </a:t>
            </a:r>
          </a:p>
          <a:p>
            <a:endParaRPr lang="fr-BE" dirty="0"/>
          </a:p>
        </p:txBody>
      </p:sp>
    </p:spTree>
    <p:extLst>
      <p:ext uri="{BB962C8B-B14F-4D97-AF65-F5344CB8AC3E}">
        <p14:creationId xmlns:p14="http://schemas.microsoft.com/office/powerpoint/2010/main" val="1882198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EE5047-0A1B-8489-BE9E-EC60EBC160CE}"/>
              </a:ext>
            </a:extLst>
          </p:cNvPr>
          <p:cNvSpPr>
            <a:spLocks noGrp="1"/>
          </p:cNvSpPr>
          <p:nvPr>
            <p:ph type="title"/>
          </p:nvPr>
        </p:nvSpPr>
        <p:spPr/>
        <p:txBody>
          <a:bodyPr/>
          <a:lstStyle/>
          <a:p>
            <a:r>
              <a:rPr lang="fr-BE" dirty="0"/>
              <a:t>Présentation du processus et des résultats obtenus</a:t>
            </a:r>
          </a:p>
        </p:txBody>
      </p:sp>
      <p:sp>
        <p:nvSpPr>
          <p:cNvPr id="3" name="Espace réservé du contenu 2">
            <a:extLst>
              <a:ext uri="{FF2B5EF4-FFF2-40B4-BE49-F238E27FC236}">
                <a16:creationId xmlns:a16="http://schemas.microsoft.com/office/drawing/2014/main" id="{C02A5383-CCDE-D9DA-3FCD-615273FFA575}"/>
              </a:ext>
            </a:extLst>
          </p:cNvPr>
          <p:cNvSpPr>
            <a:spLocks noGrp="1"/>
          </p:cNvSpPr>
          <p:nvPr>
            <p:ph idx="1"/>
          </p:nvPr>
        </p:nvSpPr>
        <p:spPr>
          <a:xfrm>
            <a:off x="677334" y="2160590"/>
            <a:ext cx="8596668" cy="2908716"/>
          </a:xfrm>
        </p:spPr>
        <p:txBody>
          <a:bodyPr>
            <a:normAutofit/>
          </a:bodyPr>
          <a:lstStyle/>
          <a:p>
            <a:r>
              <a:rPr lang="fr-BE" dirty="0"/>
              <a:t>Une carte postale adressée au tout public</a:t>
            </a:r>
          </a:p>
          <a:p>
            <a:r>
              <a:rPr lang="fr-BE" dirty="0"/>
              <a:t>Organisation de « l’assemblée d’acteurs »</a:t>
            </a:r>
          </a:p>
          <a:p>
            <a:r>
              <a:rPr lang="fr-BE" dirty="0"/>
              <a:t>Résultats en terme de diagnostic</a:t>
            </a:r>
          </a:p>
          <a:p>
            <a:r>
              <a:rPr lang="fr-BE" dirty="0"/>
              <a:t>Résultats en terme d’enjeux</a:t>
            </a:r>
          </a:p>
          <a:p>
            <a:r>
              <a:rPr lang="fr-BE" dirty="0"/>
              <a:t>Le squelette de notre future action culturelle</a:t>
            </a:r>
          </a:p>
          <a:p>
            <a:endParaRPr lang="fr-BE" dirty="0"/>
          </a:p>
        </p:txBody>
      </p:sp>
    </p:spTree>
    <p:extLst>
      <p:ext uri="{BB962C8B-B14F-4D97-AF65-F5344CB8AC3E}">
        <p14:creationId xmlns:p14="http://schemas.microsoft.com/office/powerpoint/2010/main" val="90515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BE" dirty="0"/>
              <a:t>Carte postale </a:t>
            </a:r>
            <a:br>
              <a:rPr lang="fr-BE" dirty="0"/>
            </a:br>
            <a:r>
              <a:rPr lang="fr-BE" dirty="0"/>
              <a:t>Objectifs et mise en </a:t>
            </a:r>
            <a:r>
              <a:rPr lang="fr-BE" dirty="0" err="1"/>
              <a:t>oeuvre</a:t>
            </a:r>
            <a:endParaRPr dirty="0"/>
          </a:p>
        </p:txBody>
      </p:sp>
      <p:sp>
        <p:nvSpPr>
          <p:cNvPr id="327" name="Google Shape;327;p13"/>
          <p:cNvSpPr txBox="1">
            <a:spLocks noGrp="1"/>
          </p:cNvSpPr>
          <p:nvPr>
            <p:ph type="body" idx="1"/>
          </p:nvPr>
        </p:nvSpPr>
        <p:spPr>
          <a:xfrm>
            <a:off x="424873" y="1930400"/>
            <a:ext cx="6373091" cy="411096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BE" dirty="0"/>
              <a:t>L’idée était d’interroger la population avec une question relativement ouverte concernant l’avenir du « culturel » à Eghezée et dans les villages</a:t>
            </a:r>
            <a:endParaRPr dirty="0"/>
          </a:p>
          <a:p>
            <a:pPr marL="0" lvl="0" indent="0" algn="l" rtl="0">
              <a:spcBef>
                <a:spcPts val="1000"/>
              </a:spcBef>
              <a:spcAft>
                <a:spcPts val="0"/>
              </a:spcAft>
              <a:buSzPts val="1440"/>
              <a:buNone/>
            </a:pPr>
            <a:r>
              <a:rPr lang="fr-BE" dirty="0"/>
              <a:t>	« </a:t>
            </a:r>
            <a:r>
              <a:rPr lang="fr-BE" dirty="0">
                <a:latin typeface="Open Sans Light"/>
                <a:ea typeface="Open Sans Light"/>
                <a:cs typeface="Open Sans Light"/>
                <a:sym typeface="Open Sans Light"/>
              </a:rPr>
              <a:t>Pour vous, qu’est-ce qui sera essentiel, demain, 	au niveau culturel à Eghezée? </a:t>
            </a:r>
            <a:endParaRPr dirty="0"/>
          </a:p>
          <a:p>
            <a:pPr marL="0" lvl="0" indent="0" algn="l" rtl="0">
              <a:spcBef>
                <a:spcPts val="1000"/>
              </a:spcBef>
              <a:spcAft>
                <a:spcPts val="0"/>
              </a:spcAft>
              <a:buSzPts val="1440"/>
              <a:buNone/>
            </a:pPr>
            <a:r>
              <a:rPr lang="fr-BE" dirty="0">
                <a:latin typeface="Open Sans Light"/>
                <a:ea typeface="Open Sans Light"/>
                <a:cs typeface="Open Sans Light"/>
                <a:sym typeface="Open Sans Light"/>
              </a:rPr>
              <a:t>	Et dans votre village? »</a:t>
            </a:r>
            <a:endParaRPr dirty="0"/>
          </a:p>
          <a:p>
            <a:pPr marL="342900" lvl="0" indent="-342900" algn="l" rtl="0">
              <a:spcBef>
                <a:spcPts val="1000"/>
              </a:spcBef>
              <a:spcAft>
                <a:spcPts val="0"/>
              </a:spcAft>
              <a:buSzPts val="1440"/>
              <a:buChar char="►"/>
            </a:pPr>
            <a:r>
              <a:rPr lang="fr-BE" dirty="0"/>
              <a:t>Les citoyens pouvaient soit répondre en ligne, soit via une carte postale physique</a:t>
            </a:r>
            <a:endParaRPr dirty="0"/>
          </a:p>
          <a:p>
            <a:pPr marL="342900" lvl="0" indent="-342900" algn="l" rtl="0">
              <a:spcBef>
                <a:spcPts val="1000"/>
              </a:spcBef>
              <a:spcAft>
                <a:spcPts val="0"/>
              </a:spcAft>
              <a:buSzPts val="1440"/>
              <a:buChar char="►"/>
            </a:pPr>
            <a:r>
              <a:rPr lang="fr-BE" dirty="0"/>
              <a:t>L’invitation a été lancée via des dépôts de cartes, des distributions à Ecrin et Terre-Franche avec des boîtes pour accueillir les réponses</a:t>
            </a:r>
            <a:endParaRPr dirty="0"/>
          </a:p>
        </p:txBody>
      </p:sp>
      <p:pic>
        <p:nvPicPr>
          <p:cNvPr id="328" name="Google Shape;328;p13"/>
          <p:cNvPicPr preferRelativeResize="0"/>
          <p:nvPr/>
        </p:nvPicPr>
        <p:blipFill rotWithShape="1">
          <a:blip r:embed="rId3">
            <a:alphaModFix/>
          </a:blip>
          <a:srcRect/>
          <a:stretch/>
        </p:blipFill>
        <p:spPr>
          <a:xfrm>
            <a:off x="7163877" y="301047"/>
            <a:ext cx="4000500" cy="2838450"/>
          </a:xfrm>
          <a:prstGeom prst="rect">
            <a:avLst/>
          </a:prstGeom>
          <a:noFill/>
          <a:ln>
            <a:noFill/>
          </a:ln>
        </p:spPr>
      </p:pic>
      <p:pic>
        <p:nvPicPr>
          <p:cNvPr id="329" name="Google Shape;329;p13"/>
          <p:cNvPicPr preferRelativeResize="0"/>
          <p:nvPr/>
        </p:nvPicPr>
        <p:blipFill rotWithShape="1">
          <a:blip r:embed="rId4">
            <a:alphaModFix/>
          </a:blip>
          <a:srcRect/>
          <a:stretch/>
        </p:blipFill>
        <p:spPr>
          <a:xfrm>
            <a:off x="7163877" y="3448050"/>
            <a:ext cx="4000500" cy="2838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4"/>
          <p:cNvSpPr txBox="1">
            <a:spLocks noGrp="1"/>
          </p:cNvSpPr>
          <p:nvPr>
            <p:ph type="body" idx="1"/>
          </p:nvPr>
        </p:nvSpPr>
        <p:spPr>
          <a:xfrm>
            <a:off x="886691" y="1745673"/>
            <a:ext cx="4950691" cy="471054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BE"/>
              <a:t>Les cartes ont également été collectées via des échanges directs avec la population et grâce à la « Machine à avaler les rêves culturels » réalisée par les animateurs de Terre-Franche.</a:t>
            </a: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p:txBody>
      </p:sp>
      <p:pic>
        <p:nvPicPr>
          <p:cNvPr id="335" name="Google Shape;335;p14"/>
          <p:cNvPicPr preferRelativeResize="0"/>
          <p:nvPr/>
        </p:nvPicPr>
        <p:blipFill rotWithShape="1">
          <a:blip r:embed="rId3">
            <a:alphaModFix/>
          </a:blip>
          <a:srcRect/>
          <a:stretch/>
        </p:blipFill>
        <p:spPr>
          <a:xfrm>
            <a:off x="6674941" y="323269"/>
            <a:ext cx="2799454" cy="62114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5"/>
          <p:cNvSpPr txBox="1">
            <a:spLocks noGrp="1"/>
          </p:cNvSpPr>
          <p:nvPr>
            <p:ph type="title"/>
          </p:nvPr>
        </p:nvSpPr>
        <p:spPr>
          <a:xfrm>
            <a:off x="677333" y="609599"/>
            <a:ext cx="8596841" cy="175490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Trebuchet MS"/>
              <a:buNone/>
            </a:pPr>
            <a:r>
              <a:rPr lang="fr-BE" sz="1800">
                <a:solidFill>
                  <a:schemeClr val="dk1"/>
                </a:solidFill>
              </a:rPr>
              <a:t>Des membres de l’équipe de Terre-Franche et d’Ecrin ont été présents lors de trois événements « tous-publics » : La journée du développement durable au Centre culturel, le marché dominical devant notre bâtiment et lors de « Eghezée et vos Kids fêtent Noël » un événement familial organisé par le service accueil extra scolaire dans les bâtiments communaux.</a:t>
            </a:r>
            <a:br>
              <a:rPr lang="fr-BE" sz="1800">
                <a:solidFill>
                  <a:schemeClr val="dk1"/>
                </a:solidFill>
              </a:rPr>
            </a:br>
            <a:endParaRPr sz="1800">
              <a:solidFill>
                <a:schemeClr val="dk1"/>
              </a:solidFill>
            </a:endParaRPr>
          </a:p>
        </p:txBody>
      </p:sp>
      <p:pic>
        <p:nvPicPr>
          <p:cNvPr id="341" name="Google Shape;341;p15"/>
          <p:cNvPicPr preferRelativeResize="0">
            <a:picLocks noGrp="1"/>
          </p:cNvPicPr>
          <p:nvPr>
            <p:ph type="body" idx="1"/>
          </p:nvPr>
        </p:nvPicPr>
        <p:blipFill rotWithShape="1">
          <a:blip r:embed="rId3">
            <a:alphaModFix/>
          </a:blip>
          <a:srcRect/>
          <a:stretch/>
        </p:blipFill>
        <p:spPr>
          <a:xfrm>
            <a:off x="1764145" y="2653741"/>
            <a:ext cx="7510030" cy="3384710"/>
          </a:xfrm>
          <a:prstGeom prst="rect">
            <a:avLst/>
          </a:prstGeom>
          <a:noFill/>
          <a:ln>
            <a:noFill/>
          </a:ln>
        </p:spPr>
      </p:pic>
    </p:spTree>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1649</TotalTime>
  <Words>3549</Words>
  <Application>Microsoft Macintosh PowerPoint</Application>
  <PresentationFormat>Grand écran</PresentationFormat>
  <Paragraphs>397</Paragraphs>
  <Slides>51</Slides>
  <Notes>9</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51</vt:i4>
      </vt:variant>
    </vt:vector>
  </HeadingPairs>
  <TitlesOfParts>
    <vt:vector size="59" baseType="lpstr">
      <vt:lpstr>Arial</vt:lpstr>
      <vt:lpstr>Calibri</vt:lpstr>
      <vt:lpstr>Helvetica Neue</vt:lpstr>
      <vt:lpstr>Open Sans Light</vt:lpstr>
      <vt:lpstr>Times New Roman</vt:lpstr>
      <vt:lpstr>Trebuchet MS</vt:lpstr>
      <vt:lpstr>Wingdings 3</vt:lpstr>
      <vt:lpstr>Facette</vt:lpstr>
      <vt:lpstr>Présentation du programme d’action culturelle 2025-2029</vt:lpstr>
      <vt:lpstr>Rappel de l’esprit du décret et de la démarche attendue  L’esprit général du décret des centres culturels</vt:lpstr>
      <vt:lpstr>La participation comme principe de base</vt:lpstr>
      <vt:lpstr>Le territoire d’action </vt:lpstr>
      <vt:lpstr>Présentation PowerPoint</vt:lpstr>
      <vt:lpstr>Présentation du processus et des résultats obtenus</vt:lpstr>
      <vt:lpstr>Carte postale  Objectifs et mise en oeuvre</vt:lpstr>
      <vt:lpstr>Présentation PowerPoint</vt:lpstr>
      <vt:lpstr>Des membres de l’équipe de Terre-Franche et d’Ecrin ont été présents lors de trois événements « tous-publics » : La journée du développement durable au Centre culturel, le marché dominical devant notre bâtiment et lors de « Eghezée et vos Kids fêtent Noël » un événement familial organisé par le service accueil extra scolaire dans les bâtiments communaux. </vt:lpstr>
      <vt:lpstr>Organisation de « l’assemblée d’acteurs » </vt:lpstr>
      <vt:lpstr>Composition de l’assemblée d’acteurs</vt:lpstr>
      <vt:lpstr>Présentation de la méthodologie mise en œuvre </vt:lpstr>
      <vt:lpstr>Présentation PowerPoint</vt:lpstr>
      <vt:lpstr>Construire des opérations culturelles /constellations</vt:lpstr>
      <vt:lpstr>Présentation PowerPoint</vt:lpstr>
      <vt:lpstr>Présentation PowerPoint</vt:lpstr>
      <vt:lpstr>Carte postale :162 avis recueillis </vt:lpstr>
      <vt:lpstr>Présentation PowerPoint</vt:lpstr>
      <vt:lpstr>Présentation PowerPoint</vt:lpstr>
      <vt:lpstr>Les enjeux consolidés</vt:lpstr>
      <vt:lpstr>Présentation PowerPoint</vt:lpstr>
      <vt:lpstr>Méthodologie de la construction du projet d’action culturelle</vt:lpstr>
      <vt:lpstr>Présentation PowerPoint</vt:lpstr>
      <vt:lpstr>Présentation PowerPoint</vt:lpstr>
      <vt:lpstr>Structuration de l’action culturelle:  Notre préoccupation essentielle est maintenant de voir dans quelle mesure, et comment notre action culturelle sera efficace pour contribuer aux objectifs stratégiques identifiés et ainsi à la mise en œuvre de la vision. Nous avons choisi de structurer l’action culturelle en trois niveaux:</vt:lpstr>
      <vt:lpstr>Présentation PowerPoint</vt:lpstr>
      <vt:lpstr>Le niveau structurel </vt:lpstr>
      <vt:lpstr>Le niveau transversal</vt:lpstr>
      <vt:lpstr>Les constellations </vt:lpstr>
      <vt:lpstr>Construire des opérations culturelles /constellations</vt:lpstr>
      <vt:lpstr>Constellation 1 Toile  Le réseau des associations et des initiatives </vt:lpstr>
      <vt:lpstr>Toile  Le réseau des associations et des initiatives  Objectifs généraux: </vt:lpstr>
      <vt:lpstr>Présentation PowerPoint</vt:lpstr>
      <vt:lpstr>Constellation 2 Place publique La valorisation des artistes et des patrimoines </vt:lpstr>
      <vt:lpstr>Place publique La valorisation des artistes et des patrimoines Objectifs généraux:</vt:lpstr>
      <vt:lpstr>Présentation PowerPoint</vt:lpstr>
      <vt:lpstr>Constellation 3 Et la santé, çà va? Un focus créatif sur un thème majeur</vt:lpstr>
      <vt:lpstr>Et la santé, çà va? Objectifs généraux:</vt:lpstr>
      <vt:lpstr>Présentation PowerPoint</vt:lpstr>
      <vt:lpstr>Constellation 4 Notre village est monde Une ouverture d’ici et d’ailleurs  </vt:lpstr>
      <vt:lpstr>Notre village est monde Objectifs généraux:</vt:lpstr>
      <vt:lpstr>Présentation PowerPoint</vt:lpstr>
      <vt:lpstr>Constellation 5 La marmite Un laboratoire d’innovations socio-culturelles</vt:lpstr>
      <vt:lpstr>La marmite Objectifs généraux:</vt:lpstr>
      <vt:lpstr>Présentation PowerPoint</vt:lpstr>
      <vt:lpstr>Présentation PowerPoint</vt:lpstr>
      <vt:lpstr>Une action renforcée grâce aux spécificités</vt:lpstr>
      <vt:lpstr>Présentation PowerPoint</vt:lpstr>
      <vt:lpstr>Présentation PowerPoint</vt:lpstr>
      <vt:lpstr>Planification 2025-2030</vt:lpstr>
      <vt:lpstr>Couverture du territoire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programme d’action culturelle 2025-2030</dc:title>
  <dc:creator>Laurence Garot</dc:creator>
  <cp:lastModifiedBy>Ecrin Raoult</cp:lastModifiedBy>
  <cp:revision>14</cp:revision>
  <dcterms:created xsi:type="dcterms:W3CDTF">2023-04-07T05:50:33Z</dcterms:created>
  <dcterms:modified xsi:type="dcterms:W3CDTF">2024-02-22T14:38:45Z</dcterms:modified>
</cp:coreProperties>
</file>