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7" r:id="rId2"/>
    <p:sldId id="493" r:id="rId3"/>
    <p:sldId id="329" r:id="rId4"/>
    <p:sldId id="331" r:id="rId5"/>
    <p:sldId id="332" r:id="rId6"/>
    <p:sldId id="258" r:id="rId7"/>
    <p:sldId id="271" r:id="rId8"/>
    <p:sldId id="272" r:id="rId9"/>
    <p:sldId id="273" r:id="rId10"/>
    <p:sldId id="494" r:id="rId11"/>
    <p:sldId id="495" r:id="rId12"/>
    <p:sldId id="496" r:id="rId13"/>
    <p:sldId id="497" r:id="rId14"/>
    <p:sldId id="286" r:id="rId15"/>
    <p:sldId id="504" r:id="rId16"/>
    <p:sldId id="505" r:id="rId17"/>
    <p:sldId id="274" r:id="rId18"/>
    <p:sldId id="275" r:id="rId19"/>
    <p:sldId id="276" r:id="rId20"/>
    <p:sldId id="277" r:id="rId21"/>
    <p:sldId id="278" r:id="rId22"/>
    <p:sldId id="279" r:id="rId23"/>
    <p:sldId id="280" r:id="rId24"/>
    <p:sldId id="281" r:id="rId25"/>
    <p:sldId id="282" r:id="rId26"/>
    <p:sldId id="283" r:id="rId27"/>
    <p:sldId id="498" r:id="rId28"/>
    <p:sldId id="260" r:id="rId29"/>
    <p:sldId id="500" r:id="rId30"/>
    <p:sldId id="259" r:id="rId31"/>
    <p:sldId id="50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93" d="100"/>
          <a:sy n="93" d="100"/>
        </p:scale>
        <p:origin x="4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333B4-E4FA-4719-BB65-FEC1EACD3329}" type="datetimeFigureOut">
              <a:rPr lang="fr-BE" smtClean="0"/>
              <a:t>09-02-23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65D1D-B5A3-454E-A8DB-4568C21C1D25}" type="slidenum">
              <a:rPr lang="fr-BE" smtClean="0"/>
              <a:t>‹N°›</a:t>
            </a:fld>
            <a:endParaRPr lang="fr-BE"/>
          </a:p>
        </p:txBody>
      </p:sp>
    </p:spTree>
    <p:extLst>
      <p:ext uri="{BB962C8B-B14F-4D97-AF65-F5344CB8AC3E}">
        <p14:creationId xmlns:p14="http://schemas.microsoft.com/office/powerpoint/2010/main" val="3051005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d0fc6f255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d0fc6f255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dirty="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66C86C-4CCE-7799-46B4-8D863972F6A1}"/>
              </a:ext>
            </a:extLst>
          </p:cNvPr>
          <p:cNvSpPr>
            <a:spLocks noGrp="1"/>
          </p:cNvSpPr>
          <p:nvPr>
            <p:ph type="ctrTitle"/>
          </p:nvPr>
        </p:nvSpPr>
        <p:spPr>
          <a:xfrm>
            <a:off x="1507067" y="2404533"/>
            <a:ext cx="7766936" cy="2536921"/>
          </a:xfrm>
        </p:spPr>
        <p:txBody>
          <a:bodyPr/>
          <a:lstStyle/>
          <a:p>
            <a:r>
              <a:rPr lang="fr-BE" dirty="0"/>
              <a:t>Présentation des résultats de l’analyse partagée</a:t>
            </a:r>
          </a:p>
        </p:txBody>
      </p:sp>
      <p:sp>
        <p:nvSpPr>
          <p:cNvPr id="3" name="Sous-titre 2">
            <a:extLst>
              <a:ext uri="{FF2B5EF4-FFF2-40B4-BE49-F238E27FC236}">
                <a16:creationId xmlns:a16="http://schemas.microsoft.com/office/drawing/2014/main" id="{418E95E2-DCF0-8C71-8F38-EF9DB87DD424}"/>
              </a:ext>
            </a:extLst>
          </p:cNvPr>
          <p:cNvSpPr>
            <a:spLocks noGrp="1"/>
          </p:cNvSpPr>
          <p:nvPr>
            <p:ph type="subTitle" idx="1"/>
          </p:nvPr>
        </p:nvSpPr>
        <p:spPr>
          <a:xfrm>
            <a:off x="1507067" y="5223850"/>
            <a:ext cx="7766936" cy="1096899"/>
          </a:xfrm>
        </p:spPr>
        <p:txBody>
          <a:bodyPr/>
          <a:lstStyle/>
          <a:p>
            <a:r>
              <a:rPr lang="fr-BE" b="1" dirty="0"/>
              <a:t>Janvier 2023</a:t>
            </a:r>
          </a:p>
          <a:p>
            <a:r>
              <a:rPr lang="fr-BE" b="1" dirty="0" err="1"/>
              <a:t>asbl</a:t>
            </a:r>
            <a:r>
              <a:rPr lang="fr-BE" b="1" dirty="0"/>
              <a:t> Ecrin </a:t>
            </a:r>
          </a:p>
        </p:txBody>
      </p:sp>
      <p:pic>
        <p:nvPicPr>
          <p:cNvPr id="4" name="Image 3">
            <a:extLst>
              <a:ext uri="{FF2B5EF4-FFF2-40B4-BE49-F238E27FC236}">
                <a16:creationId xmlns:a16="http://schemas.microsoft.com/office/drawing/2014/main" id="{BA7816A9-C553-305A-5FA2-191D49FE1540}"/>
              </a:ext>
            </a:extLst>
          </p:cNvPr>
          <p:cNvPicPr>
            <a:picLocks noChangeAspect="1"/>
          </p:cNvPicPr>
          <p:nvPr/>
        </p:nvPicPr>
        <p:blipFill>
          <a:blip r:embed="rId2"/>
          <a:stretch>
            <a:fillRect/>
          </a:stretch>
        </p:blipFill>
        <p:spPr>
          <a:xfrm>
            <a:off x="988364" y="126903"/>
            <a:ext cx="2256281" cy="2257914"/>
          </a:xfrm>
          <a:prstGeom prst="rect">
            <a:avLst/>
          </a:prstGeom>
        </p:spPr>
      </p:pic>
    </p:spTree>
    <p:extLst>
      <p:ext uri="{BB962C8B-B14F-4D97-AF65-F5344CB8AC3E}">
        <p14:creationId xmlns:p14="http://schemas.microsoft.com/office/powerpoint/2010/main" val="1297546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9E4224-2049-D8F7-783C-22DDC7F2BC4A}"/>
              </a:ext>
            </a:extLst>
          </p:cNvPr>
          <p:cNvSpPr>
            <a:spLocks noGrp="1"/>
          </p:cNvSpPr>
          <p:nvPr>
            <p:ph type="title"/>
          </p:nvPr>
        </p:nvSpPr>
        <p:spPr/>
        <p:txBody>
          <a:bodyPr>
            <a:normAutofit fontScale="90000"/>
          </a:bodyPr>
          <a:lstStyle/>
          <a:p>
            <a:r>
              <a:rPr lang="fr-BE" dirty="0"/>
              <a:t>Organisation de « l’assemblée d’acteurs »</a:t>
            </a:r>
            <a:br>
              <a:rPr lang="fr-BE" dirty="0"/>
            </a:br>
            <a:endParaRPr lang="fr-BE" dirty="0"/>
          </a:p>
        </p:txBody>
      </p:sp>
      <p:sp>
        <p:nvSpPr>
          <p:cNvPr id="3" name="Espace réservé du contenu 2">
            <a:extLst>
              <a:ext uri="{FF2B5EF4-FFF2-40B4-BE49-F238E27FC236}">
                <a16:creationId xmlns:a16="http://schemas.microsoft.com/office/drawing/2014/main" id="{D3A52DE5-689F-B616-2E13-2B7C7B9EAA7F}"/>
              </a:ext>
            </a:extLst>
          </p:cNvPr>
          <p:cNvSpPr>
            <a:spLocks noGrp="1"/>
          </p:cNvSpPr>
          <p:nvPr>
            <p:ph sz="half" idx="1"/>
          </p:nvPr>
        </p:nvSpPr>
        <p:spPr/>
        <p:txBody>
          <a:bodyPr>
            <a:normAutofit fontScale="92500" lnSpcReduction="10000"/>
          </a:bodyPr>
          <a:lstStyle/>
          <a:p>
            <a:r>
              <a:rPr lang="fr-BE" dirty="0"/>
              <a:t>Une invitation lancée en septembre 2022</a:t>
            </a:r>
          </a:p>
          <a:p>
            <a:r>
              <a:rPr lang="fr-BE" dirty="0"/>
              <a:t>Prises des contacts pour stimuler la participation</a:t>
            </a:r>
          </a:p>
          <a:p>
            <a:r>
              <a:rPr lang="fr-BE" dirty="0"/>
              <a:t>Invitation aux groupes politiques actifs sur le territoires</a:t>
            </a:r>
          </a:p>
          <a:p>
            <a:r>
              <a:rPr lang="fr-BE" dirty="0"/>
              <a:t>Invitations aux acteurs du territoire reconnus par la FWB</a:t>
            </a:r>
          </a:p>
          <a:p>
            <a:r>
              <a:rPr lang="fr-BE" dirty="0"/>
              <a:t>Assurer une diversité de points de vues (fonctions, profils socio-économiques, genres, âges, habitants du centre, des villages,..)</a:t>
            </a:r>
          </a:p>
          <a:p>
            <a:r>
              <a:rPr lang="fr-BE" dirty="0"/>
              <a:t>Minimum 25 % de citoyens </a:t>
            </a:r>
          </a:p>
          <a:p>
            <a:endParaRPr lang="fr-BE" dirty="0"/>
          </a:p>
        </p:txBody>
      </p:sp>
      <p:pic>
        <p:nvPicPr>
          <p:cNvPr id="5" name="Espace réservé du contenu 4">
            <a:extLst>
              <a:ext uri="{FF2B5EF4-FFF2-40B4-BE49-F238E27FC236}">
                <a16:creationId xmlns:a16="http://schemas.microsoft.com/office/drawing/2014/main" id="{6334B74F-A48B-1B00-2654-0AFD1CF1DBE3}"/>
              </a:ext>
            </a:extLst>
          </p:cNvPr>
          <p:cNvPicPr>
            <a:picLocks noGrp="1" noChangeAspect="1"/>
          </p:cNvPicPr>
          <p:nvPr>
            <p:ph sz="half" idx="2"/>
          </p:nvPr>
        </p:nvPicPr>
        <p:blipFill>
          <a:blip r:embed="rId2"/>
          <a:stretch>
            <a:fillRect/>
          </a:stretch>
        </p:blipFill>
        <p:spPr>
          <a:xfrm>
            <a:off x="5071052" y="2160589"/>
            <a:ext cx="4877569" cy="3137025"/>
          </a:xfrm>
        </p:spPr>
      </p:pic>
    </p:spTree>
    <p:extLst>
      <p:ext uri="{BB962C8B-B14F-4D97-AF65-F5344CB8AC3E}">
        <p14:creationId xmlns:p14="http://schemas.microsoft.com/office/powerpoint/2010/main" val="516743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33CF09-0DA3-8F53-4E97-CC06BAE65C14}"/>
              </a:ext>
            </a:extLst>
          </p:cNvPr>
          <p:cNvSpPr>
            <a:spLocks noGrp="1"/>
          </p:cNvSpPr>
          <p:nvPr>
            <p:ph type="title"/>
          </p:nvPr>
        </p:nvSpPr>
        <p:spPr>
          <a:xfrm>
            <a:off x="406400" y="609600"/>
            <a:ext cx="2650836" cy="2189018"/>
          </a:xfrm>
        </p:spPr>
        <p:txBody>
          <a:bodyPr>
            <a:normAutofit fontScale="90000"/>
          </a:bodyPr>
          <a:lstStyle/>
          <a:p>
            <a:r>
              <a:rPr lang="fr-BE" dirty="0"/>
              <a:t>Composition de l’assemblée d’acteurs</a:t>
            </a:r>
          </a:p>
        </p:txBody>
      </p:sp>
      <p:pic>
        <p:nvPicPr>
          <p:cNvPr id="6" name="Image 5">
            <a:extLst>
              <a:ext uri="{FF2B5EF4-FFF2-40B4-BE49-F238E27FC236}">
                <a16:creationId xmlns:a16="http://schemas.microsoft.com/office/drawing/2014/main" id="{EC3367C2-C78B-851B-B7EA-AFDF3AD2460F}"/>
              </a:ext>
            </a:extLst>
          </p:cNvPr>
          <p:cNvPicPr>
            <a:picLocks noChangeAspect="1"/>
          </p:cNvPicPr>
          <p:nvPr/>
        </p:nvPicPr>
        <p:blipFill>
          <a:blip r:embed="rId2"/>
          <a:stretch>
            <a:fillRect/>
          </a:stretch>
        </p:blipFill>
        <p:spPr>
          <a:xfrm>
            <a:off x="3185160" y="243840"/>
            <a:ext cx="5821680" cy="6370320"/>
          </a:xfrm>
          <a:prstGeom prst="rect">
            <a:avLst/>
          </a:prstGeom>
        </p:spPr>
      </p:pic>
      <p:sp>
        <p:nvSpPr>
          <p:cNvPr id="8" name="ZoneTexte 7">
            <a:extLst>
              <a:ext uri="{FF2B5EF4-FFF2-40B4-BE49-F238E27FC236}">
                <a16:creationId xmlns:a16="http://schemas.microsoft.com/office/drawing/2014/main" id="{0386FBC3-FFE3-AD9E-D61F-EB3E70B95BA7}"/>
              </a:ext>
            </a:extLst>
          </p:cNvPr>
          <p:cNvSpPr txBox="1"/>
          <p:nvPr/>
        </p:nvSpPr>
        <p:spPr>
          <a:xfrm>
            <a:off x="406400" y="3048000"/>
            <a:ext cx="2456873" cy="369332"/>
          </a:xfrm>
          <a:prstGeom prst="rect">
            <a:avLst/>
          </a:prstGeom>
          <a:noFill/>
        </p:spPr>
        <p:txBody>
          <a:bodyPr wrap="square" rtlCol="0">
            <a:spAutoFit/>
          </a:bodyPr>
          <a:lstStyle/>
          <a:p>
            <a:r>
              <a:rPr lang="fr-BE" dirty="0"/>
              <a:t>32 participants </a:t>
            </a:r>
          </a:p>
        </p:txBody>
      </p:sp>
    </p:spTree>
    <p:extLst>
      <p:ext uri="{BB962C8B-B14F-4D97-AF65-F5344CB8AC3E}">
        <p14:creationId xmlns:p14="http://schemas.microsoft.com/office/powerpoint/2010/main" val="2432054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ADA01-BCF8-33BE-5CF8-F5BEAEB18F9F}"/>
              </a:ext>
            </a:extLst>
          </p:cNvPr>
          <p:cNvSpPr>
            <a:spLocks noGrp="1"/>
          </p:cNvSpPr>
          <p:nvPr>
            <p:ph type="title"/>
          </p:nvPr>
        </p:nvSpPr>
        <p:spPr/>
        <p:txBody>
          <a:bodyPr>
            <a:normAutofit fontScale="90000"/>
          </a:bodyPr>
          <a:lstStyle/>
          <a:p>
            <a:r>
              <a:rPr lang="fr-BE" dirty="0"/>
              <a:t>Présentation de la méthodologie mise en œuvre</a:t>
            </a:r>
            <a:br>
              <a:rPr lang="fr-BE" dirty="0"/>
            </a:br>
            <a:endParaRPr lang="fr-BE" dirty="0"/>
          </a:p>
        </p:txBody>
      </p:sp>
      <p:sp>
        <p:nvSpPr>
          <p:cNvPr id="3" name="ZoneTexte 2">
            <a:extLst>
              <a:ext uri="{FF2B5EF4-FFF2-40B4-BE49-F238E27FC236}">
                <a16:creationId xmlns:a16="http://schemas.microsoft.com/office/drawing/2014/main" id="{25DF3442-6B0B-611C-F7D6-AF6717EE62E9}"/>
              </a:ext>
            </a:extLst>
          </p:cNvPr>
          <p:cNvSpPr txBox="1"/>
          <p:nvPr/>
        </p:nvSpPr>
        <p:spPr>
          <a:xfrm>
            <a:off x="785091" y="1754911"/>
            <a:ext cx="9605818" cy="1200329"/>
          </a:xfrm>
          <a:prstGeom prst="rect">
            <a:avLst/>
          </a:prstGeom>
          <a:noFill/>
        </p:spPr>
        <p:txBody>
          <a:bodyPr wrap="square" rtlCol="0">
            <a:spAutoFit/>
          </a:bodyPr>
          <a:lstStyle/>
          <a:p>
            <a:r>
              <a:rPr lang="fr-BE" dirty="0">
                <a:highlight>
                  <a:srgbClr val="00FF00"/>
                </a:highlight>
              </a:rPr>
              <a:t>Séance 1</a:t>
            </a:r>
            <a:r>
              <a:rPr lang="fr-BE" dirty="0"/>
              <a:t> : Présentation d’un diagnostic du territoire – Données froides</a:t>
            </a:r>
          </a:p>
          <a:p>
            <a:endParaRPr lang="fr-BE" dirty="0"/>
          </a:p>
          <a:p>
            <a:r>
              <a:rPr lang="fr-BE" dirty="0"/>
              <a:t>Travaux en sous-groupes sur la carte du territoire pour réaliser « notre diagnostic »</a:t>
            </a:r>
          </a:p>
          <a:p>
            <a:r>
              <a:rPr lang="fr-BE" dirty="0"/>
              <a:t>Premières propositions individuelles d’enjeux du territoire</a:t>
            </a:r>
          </a:p>
        </p:txBody>
      </p:sp>
      <p:pic>
        <p:nvPicPr>
          <p:cNvPr id="5" name="Image 4">
            <a:extLst>
              <a:ext uri="{FF2B5EF4-FFF2-40B4-BE49-F238E27FC236}">
                <a16:creationId xmlns:a16="http://schemas.microsoft.com/office/drawing/2014/main" id="{AADD54DD-C6F2-4BEA-DC7C-0A13C1F0A970}"/>
              </a:ext>
            </a:extLst>
          </p:cNvPr>
          <p:cNvPicPr>
            <a:picLocks noChangeAspect="1"/>
          </p:cNvPicPr>
          <p:nvPr/>
        </p:nvPicPr>
        <p:blipFill>
          <a:blip r:embed="rId2"/>
          <a:stretch>
            <a:fillRect/>
          </a:stretch>
        </p:blipFill>
        <p:spPr>
          <a:xfrm>
            <a:off x="1366981" y="3121498"/>
            <a:ext cx="7435272" cy="3351018"/>
          </a:xfrm>
          <a:prstGeom prst="rect">
            <a:avLst/>
          </a:prstGeom>
        </p:spPr>
      </p:pic>
    </p:spTree>
    <p:extLst>
      <p:ext uri="{BB962C8B-B14F-4D97-AF65-F5344CB8AC3E}">
        <p14:creationId xmlns:p14="http://schemas.microsoft.com/office/powerpoint/2010/main" val="701771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DF6EF15-F292-51DB-A4F6-1CBB1FD1E3D9}"/>
              </a:ext>
            </a:extLst>
          </p:cNvPr>
          <p:cNvSpPr txBox="1"/>
          <p:nvPr/>
        </p:nvSpPr>
        <p:spPr>
          <a:xfrm>
            <a:off x="886691" y="729673"/>
            <a:ext cx="8617527" cy="1754326"/>
          </a:xfrm>
          <a:prstGeom prst="rect">
            <a:avLst/>
          </a:prstGeom>
          <a:noFill/>
        </p:spPr>
        <p:txBody>
          <a:bodyPr wrap="square" rtlCol="0">
            <a:spAutoFit/>
          </a:bodyPr>
          <a:lstStyle/>
          <a:p>
            <a:r>
              <a:rPr lang="fr-BE" dirty="0">
                <a:highlight>
                  <a:srgbClr val="00FF00"/>
                </a:highlight>
              </a:rPr>
              <a:t>Séance 2</a:t>
            </a:r>
          </a:p>
          <a:p>
            <a:r>
              <a:rPr lang="fr-BE" dirty="0"/>
              <a:t>Eléments de diagnostic complémentaires</a:t>
            </a:r>
          </a:p>
          <a:p>
            <a:r>
              <a:rPr lang="fr-BE" dirty="0"/>
              <a:t>Présentation de la synthèse du diagnostic et première synthèse des enjeux</a:t>
            </a:r>
          </a:p>
          <a:p>
            <a:r>
              <a:rPr lang="fr-BE" dirty="0"/>
              <a:t>Travaux en sous-groupes pour consolider diagnostics et enjeux</a:t>
            </a:r>
          </a:p>
          <a:p>
            <a:r>
              <a:rPr lang="fr-BE" dirty="0"/>
              <a:t>Travaux en sous-groupes pour définir les contours de premières opérations culturelles</a:t>
            </a:r>
          </a:p>
        </p:txBody>
      </p:sp>
      <p:pic>
        <p:nvPicPr>
          <p:cNvPr id="5" name="Image 4">
            <a:extLst>
              <a:ext uri="{FF2B5EF4-FFF2-40B4-BE49-F238E27FC236}">
                <a16:creationId xmlns:a16="http://schemas.microsoft.com/office/drawing/2014/main" id="{715F4831-3893-375B-2833-44821A80949F}"/>
              </a:ext>
            </a:extLst>
          </p:cNvPr>
          <p:cNvPicPr>
            <a:picLocks noChangeAspect="1"/>
          </p:cNvPicPr>
          <p:nvPr/>
        </p:nvPicPr>
        <p:blipFill>
          <a:blip r:embed="rId2"/>
          <a:stretch>
            <a:fillRect/>
          </a:stretch>
        </p:blipFill>
        <p:spPr>
          <a:xfrm>
            <a:off x="2253674" y="2756463"/>
            <a:ext cx="8285018" cy="3733992"/>
          </a:xfrm>
          <a:prstGeom prst="rect">
            <a:avLst/>
          </a:prstGeom>
        </p:spPr>
      </p:pic>
    </p:spTree>
    <p:extLst>
      <p:ext uri="{BB962C8B-B14F-4D97-AF65-F5344CB8AC3E}">
        <p14:creationId xmlns:p14="http://schemas.microsoft.com/office/powerpoint/2010/main" val="1263350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d0fc6f2551_0_30"/>
          <p:cNvSpPr txBox="1">
            <a:spLocks noGrp="1"/>
          </p:cNvSpPr>
          <p:nvPr>
            <p:ph type="title"/>
          </p:nvPr>
        </p:nvSpPr>
        <p:spPr>
          <a:xfrm>
            <a:off x="53875" y="168400"/>
            <a:ext cx="9374700" cy="7434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BE" sz="3000" dirty="0"/>
              <a:t>Construire des opérations culturelles /constellations</a:t>
            </a:r>
            <a:endParaRPr sz="2800" dirty="0"/>
          </a:p>
        </p:txBody>
      </p:sp>
      <p:pic>
        <p:nvPicPr>
          <p:cNvPr id="424" name="Google Shape;424;g1d0fc6f2551_0_30"/>
          <p:cNvPicPr preferRelativeResize="0"/>
          <p:nvPr/>
        </p:nvPicPr>
        <p:blipFill>
          <a:blip r:embed="rId3">
            <a:alphaModFix/>
          </a:blip>
          <a:stretch>
            <a:fillRect/>
          </a:stretch>
        </p:blipFill>
        <p:spPr>
          <a:xfrm>
            <a:off x="4890223" y="946638"/>
            <a:ext cx="916801" cy="1589852"/>
          </a:xfrm>
          <a:prstGeom prst="rect">
            <a:avLst/>
          </a:prstGeom>
          <a:noFill/>
          <a:ln>
            <a:noFill/>
          </a:ln>
        </p:spPr>
      </p:pic>
      <p:pic>
        <p:nvPicPr>
          <p:cNvPr id="425" name="Google Shape;425;g1d0fc6f2551_0_30"/>
          <p:cNvPicPr preferRelativeResize="0"/>
          <p:nvPr/>
        </p:nvPicPr>
        <p:blipFill>
          <a:blip r:embed="rId4">
            <a:alphaModFix/>
          </a:blip>
          <a:stretch>
            <a:fillRect/>
          </a:stretch>
        </p:blipFill>
        <p:spPr>
          <a:xfrm>
            <a:off x="1259663" y="2571328"/>
            <a:ext cx="7381635" cy="4231122"/>
          </a:xfrm>
          <a:prstGeom prst="rect">
            <a:avLst/>
          </a:prstGeom>
          <a:noFill/>
          <a:ln>
            <a:noFill/>
          </a:ln>
        </p:spPr>
      </p:pic>
      <p:sp>
        <p:nvSpPr>
          <p:cNvPr id="426" name="Google Shape;426;g1d0fc6f2551_0_30"/>
          <p:cNvSpPr txBox="1"/>
          <p:nvPr/>
        </p:nvSpPr>
        <p:spPr>
          <a:xfrm>
            <a:off x="355250" y="1072425"/>
            <a:ext cx="36480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BE" sz="2000" b="1" dirty="0">
                <a:latin typeface="Trebuchet MS"/>
                <a:ea typeface="Trebuchet MS"/>
                <a:cs typeface="Trebuchet MS"/>
                <a:sym typeface="Trebuchet MS"/>
              </a:rPr>
              <a:t>Objectif: </a:t>
            </a:r>
            <a:r>
              <a:rPr lang="fr-BE" sz="2000" dirty="0">
                <a:latin typeface="Trebuchet MS"/>
                <a:ea typeface="Trebuchet MS"/>
                <a:cs typeface="Trebuchet MS"/>
                <a:sym typeface="Trebuchet MS"/>
              </a:rPr>
              <a:t>Trouver un thème et un nom à un maxi-projet rassembleur (constellation) ! Et qui se décline en activités qui toutes concourent à la réalisation de celui-ci.</a:t>
            </a:r>
            <a:endParaRPr sz="2200" dirty="0">
              <a:latin typeface="Trebuchet MS"/>
              <a:ea typeface="Trebuchet MS"/>
              <a:cs typeface="Trebuchet MS"/>
              <a:sym typeface="Trebuchet MS"/>
            </a:endParaRPr>
          </a:p>
        </p:txBody>
      </p:sp>
      <p:pic>
        <p:nvPicPr>
          <p:cNvPr id="427" name="Google Shape;427;g1d0fc6f2551_0_30"/>
          <p:cNvPicPr preferRelativeResize="0"/>
          <p:nvPr/>
        </p:nvPicPr>
        <p:blipFill>
          <a:blip r:embed="rId5">
            <a:alphaModFix/>
          </a:blip>
          <a:stretch>
            <a:fillRect/>
          </a:stretch>
        </p:blipFill>
        <p:spPr>
          <a:xfrm>
            <a:off x="9955875" y="5120799"/>
            <a:ext cx="1730526" cy="1535851"/>
          </a:xfrm>
          <a:prstGeom prst="rect">
            <a:avLst/>
          </a:prstGeom>
          <a:noFill/>
          <a:ln>
            <a:noFill/>
          </a:ln>
        </p:spPr>
      </p:pic>
      <p:sp>
        <p:nvSpPr>
          <p:cNvPr id="428" name="Google Shape;428;g1d0fc6f2551_0_30"/>
          <p:cNvSpPr txBox="1"/>
          <p:nvPr/>
        </p:nvSpPr>
        <p:spPr>
          <a:xfrm>
            <a:off x="8845525" y="4980925"/>
            <a:ext cx="7209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BE" sz="10000">
                <a:latin typeface="Trebuchet MS"/>
                <a:ea typeface="Trebuchet MS"/>
                <a:cs typeface="Trebuchet MS"/>
                <a:sym typeface="Trebuchet MS"/>
              </a:rPr>
              <a:t>}</a:t>
            </a:r>
            <a:endParaRPr sz="10000">
              <a:latin typeface="Trebuchet MS"/>
              <a:ea typeface="Trebuchet MS"/>
              <a:cs typeface="Trebuchet MS"/>
              <a:sym typeface="Trebuchet MS"/>
            </a:endParaRPr>
          </a:p>
        </p:txBody>
      </p:sp>
      <p:sp>
        <p:nvSpPr>
          <p:cNvPr id="429" name="Google Shape;429;g1d0fc6f2551_0_30"/>
          <p:cNvSpPr txBox="1"/>
          <p:nvPr/>
        </p:nvSpPr>
        <p:spPr>
          <a:xfrm>
            <a:off x="9363888" y="4105000"/>
            <a:ext cx="26562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BE" sz="1800">
                <a:latin typeface="Trebuchet MS"/>
                <a:ea typeface="Trebuchet MS"/>
                <a:cs typeface="Trebuchet MS"/>
                <a:sym typeface="Trebuchet MS"/>
              </a:rPr>
              <a:t>Toutes ces activités pourraient faire partie de notre boîte à outils</a:t>
            </a:r>
            <a:endParaRPr sz="2000">
              <a:latin typeface="Trebuchet MS"/>
              <a:ea typeface="Trebuchet MS"/>
              <a:cs typeface="Trebuchet MS"/>
              <a:sym typeface="Trebuchet MS"/>
            </a:endParaRPr>
          </a:p>
        </p:txBody>
      </p:sp>
      <p:pic>
        <p:nvPicPr>
          <p:cNvPr id="431" name="Google Shape;431;g1d0fc6f2551_0_30"/>
          <p:cNvPicPr preferRelativeResize="0"/>
          <p:nvPr/>
        </p:nvPicPr>
        <p:blipFill>
          <a:blip r:embed="rId6">
            <a:alphaModFix/>
          </a:blip>
          <a:stretch>
            <a:fillRect/>
          </a:stretch>
        </p:blipFill>
        <p:spPr>
          <a:xfrm>
            <a:off x="8458225" y="1980800"/>
            <a:ext cx="1108208" cy="105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5DCC4C6-FB43-D700-2D49-78787A2004B3}"/>
              </a:ext>
            </a:extLst>
          </p:cNvPr>
          <p:cNvSpPr txBox="1"/>
          <p:nvPr/>
        </p:nvSpPr>
        <p:spPr>
          <a:xfrm>
            <a:off x="1043715" y="4054761"/>
            <a:ext cx="8829964" cy="2031325"/>
          </a:xfrm>
          <a:prstGeom prst="rect">
            <a:avLst/>
          </a:prstGeom>
          <a:noFill/>
        </p:spPr>
        <p:txBody>
          <a:bodyPr wrap="square" rtlCol="0">
            <a:spAutoFit/>
          </a:bodyPr>
          <a:lstStyle/>
          <a:p>
            <a:r>
              <a:rPr lang="fr-BE" dirty="0">
                <a:highlight>
                  <a:srgbClr val="00FF00"/>
                </a:highlight>
              </a:rPr>
              <a:t>Séance 3</a:t>
            </a:r>
          </a:p>
          <a:p>
            <a:r>
              <a:rPr lang="fr-BE" dirty="0"/>
              <a:t>Présentation de la synthèse des données collectées via la « carte postale »</a:t>
            </a:r>
          </a:p>
          <a:p>
            <a:r>
              <a:rPr lang="fr-BE" dirty="0"/>
              <a:t>Présentation des opérations culturelles de la séance précédente</a:t>
            </a:r>
          </a:p>
          <a:p>
            <a:r>
              <a:rPr lang="fr-BE" dirty="0"/>
              <a:t>Présentation du squelette de la future action culturelle sur base des enjeux</a:t>
            </a:r>
          </a:p>
          <a:p>
            <a:r>
              <a:rPr lang="fr-BE" dirty="0"/>
              <a:t>Travaux en sous-groupe pour imaginer de nouvelles opérations culturelles</a:t>
            </a:r>
          </a:p>
          <a:p>
            <a:r>
              <a:rPr lang="fr-BE" dirty="0"/>
              <a:t>Travaux en sous-groupes pour étoffer la «boîtes à outils » en imaginant de nouvelles actions culturelles qui répondent aux axes de développement</a:t>
            </a:r>
          </a:p>
        </p:txBody>
      </p:sp>
      <p:pic>
        <p:nvPicPr>
          <p:cNvPr id="4" name="Image 3">
            <a:extLst>
              <a:ext uri="{FF2B5EF4-FFF2-40B4-BE49-F238E27FC236}">
                <a16:creationId xmlns:a16="http://schemas.microsoft.com/office/drawing/2014/main" id="{A04EB992-5A86-E553-D3CF-ADDB36453EF5}"/>
              </a:ext>
            </a:extLst>
          </p:cNvPr>
          <p:cNvPicPr>
            <a:picLocks noChangeAspect="1"/>
          </p:cNvPicPr>
          <p:nvPr/>
        </p:nvPicPr>
        <p:blipFill>
          <a:blip r:embed="rId2"/>
          <a:stretch>
            <a:fillRect/>
          </a:stretch>
        </p:blipFill>
        <p:spPr>
          <a:xfrm>
            <a:off x="4123779" y="341745"/>
            <a:ext cx="7597166" cy="3423982"/>
          </a:xfrm>
          <a:prstGeom prst="rect">
            <a:avLst/>
          </a:prstGeom>
        </p:spPr>
      </p:pic>
    </p:spTree>
    <p:extLst>
      <p:ext uri="{BB962C8B-B14F-4D97-AF65-F5344CB8AC3E}">
        <p14:creationId xmlns:p14="http://schemas.microsoft.com/office/powerpoint/2010/main" val="1399689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9BA02C8-DAA8-2380-E822-11D96DC44DC3}"/>
              </a:ext>
            </a:extLst>
          </p:cNvPr>
          <p:cNvSpPr txBox="1"/>
          <p:nvPr/>
        </p:nvSpPr>
        <p:spPr>
          <a:xfrm>
            <a:off x="1126835" y="1403927"/>
            <a:ext cx="6483928" cy="1077218"/>
          </a:xfrm>
          <a:prstGeom prst="rect">
            <a:avLst/>
          </a:prstGeom>
          <a:noFill/>
        </p:spPr>
        <p:txBody>
          <a:bodyPr wrap="square" rtlCol="0">
            <a:spAutoFit/>
          </a:bodyPr>
          <a:lstStyle/>
          <a:p>
            <a:r>
              <a:rPr lang="fr-BE" sz="3200" b="1" dirty="0">
                <a:solidFill>
                  <a:schemeClr val="accent1"/>
                </a:solidFill>
                <a:latin typeface="+mj-lt"/>
                <a:ea typeface="+mj-ea"/>
                <a:cs typeface="+mj-cs"/>
              </a:rPr>
              <a:t>Les résultats des processus </a:t>
            </a:r>
          </a:p>
          <a:p>
            <a:r>
              <a:rPr lang="fr-BE" sz="3200" b="1" dirty="0">
                <a:solidFill>
                  <a:schemeClr val="accent1"/>
                </a:solidFill>
                <a:latin typeface="+mj-lt"/>
                <a:ea typeface="+mj-ea"/>
                <a:cs typeface="+mj-cs"/>
              </a:rPr>
              <a:t>mis en </a:t>
            </a:r>
            <a:r>
              <a:rPr lang="fr-BE" sz="3200" b="1" dirty="0" err="1">
                <a:solidFill>
                  <a:schemeClr val="accent1"/>
                </a:solidFill>
                <a:latin typeface="+mj-lt"/>
                <a:ea typeface="+mj-ea"/>
                <a:cs typeface="+mj-cs"/>
              </a:rPr>
              <a:t>oeuvre</a:t>
            </a:r>
            <a:endParaRPr lang="fr-BE" sz="3200" b="1" dirty="0">
              <a:solidFill>
                <a:schemeClr val="accent1"/>
              </a:solidFill>
              <a:latin typeface="+mj-lt"/>
              <a:ea typeface="+mj-ea"/>
              <a:cs typeface="+mj-cs"/>
            </a:endParaRPr>
          </a:p>
        </p:txBody>
      </p:sp>
      <p:pic>
        <p:nvPicPr>
          <p:cNvPr id="3" name="Image 2">
            <a:extLst>
              <a:ext uri="{FF2B5EF4-FFF2-40B4-BE49-F238E27FC236}">
                <a16:creationId xmlns:a16="http://schemas.microsoft.com/office/drawing/2014/main" id="{C337A7C5-56A2-22AB-3866-6C1FDC50C471}"/>
              </a:ext>
            </a:extLst>
          </p:cNvPr>
          <p:cNvPicPr>
            <a:picLocks noChangeAspect="1"/>
          </p:cNvPicPr>
          <p:nvPr/>
        </p:nvPicPr>
        <p:blipFill>
          <a:blip r:embed="rId2"/>
          <a:stretch>
            <a:fillRect/>
          </a:stretch>
        </p:blipFill>
        <p:spPr>
          <a:xfrm>
            <a:off x="5070764" y="2502360"/>
            <a:ext cx="3410899" cy="3413368"/>
          </a:xfrm>
          <a:prstGeom prst="rect">
            <a:avLst/>
          </a:prstGeom>
        </p:spPr>
      </p:pic>
    </p:spTree>
    <p:extLst>
      <p:ext uri="{BB962C8B-B14F-4D97-AF65-F5344CB8AC3E}">
        <p14:creationId xmlns:p14="http://schemas.microsoft.com/office/powerpoint/2010/main" val="3696877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6"/>
          <p:cNvSpPr txBox="1">
            <a:spLocks noGrp="1"/>
          </p:cNvSpPr>
          <p:nvPr>
            <p:ph type="title"/>
          </p:nvPr>
        </p:nvSpPr>
        <p:spPr>
          <a:xfrm>
            <a:off x="677334" y="609600"/>
            <a:ext cx="7480215" cy="849745"/>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fr-BE" b="1" dirty="0"/>
              <a:t>Carte postale :162 avis recueillis</a:t>
            </a:r>
            <a:br>
              <a:rPr lang="fr-BE" b="1" dirty="0"/>
            </a:br>
            <a:endParaRPr dirty="0"/>
          </a:p>
        </p:txBody>
      </p:sp>
      <p:pic>
        <p:nvPicPr>
          <p:cNvPr id="347" name="Google Shape;347;p16"/>
          <p:cNvPicPr preferRelativeResize="0">
            <a:picLocks noGrp="1"/>
          </p:cNvPicPr>
          <p:nvPr>
            <p:ph type="body" idx="1"/>
          </p:nvPr>
        </p:nvPicPr>
        <p:blipFill rotWithShape="1">
          <a:blip r:embed="rId3">
            <a:alphaModFix/>
          </a:blip>
          <a:srcRect/>
          <a:stretch/>
        </p:blipFill>
        <p:spPr>
          <a:xfrm>
            <a:off x="1031916" y="1498600"/>
            <a:ext cx="9119713" cy="41101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3" name="Google Shape;353;p17"/>
          <p:cNvPicPr preferRelativeResize="0">
            <a:picLocks noGrp="1"/>
          </p:cNvPicPr>
          <p:nvPr>
            <p:ph type="body" idx="1"/>
          </p:nvPr>
        </p:nvPicPr>
        <p:blipFill rotWithShape="1">
          <a:blip r:embed="rId3">
            <a:alphaModFix/>
          </a:blip>
          <a:srcRect/>
          <a:stretch/>
        </p:blipFill>
        <p:spPr>
          <a:xfrm>
            <a:off x="-535710" y="0"/>
            <a:ext cx="12727710" cy="6858000"/>
          </a:xfrm>
          <a:prstGeom prst="rect">
            <a:avLst/>
          </a:prstGeom>
          <a:noFill/>
          <a:ln>
            <a:noFill/>
          </a:ln>
        </p:spPr>
      </p:pic>
      <p:pic>
        <p:nvPicPr>
          <p:cNvPr id="354" name="Google Shape;354;p17"/>
          <p:cNvPicPr preferRelativeResize="0"/>
          <p:nvPr/>
        </p:nvPicPr>
        <p:blipFill rotWithShape="1">
          <a:blip r:embed="rId4">
            <a:alphaModFix/>
          </a:blip>
          <a:srcRect/>
          <a:stretch/>
        </p:blipFill>
        <p:spPr>
          <a:xfrm>
            <a:off x="10935855" y="5803646"/>
            <a:ext cx="969816" cy="9705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8"/>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accent1"/>
              </a:buClr>
              <a:buSzPct val="100000"/>
              <a:buFont typeface="Trebuchet MS"/>
              <a:buNone/>
            </a:pPr>
            <a:br>
              <a:rPr lang="fr-BE"/>
            </a:br>
            <a:br>
              <a:rPr lang="fr-BE"/>
            </a:br>
            <a:br>
              <a:rPr lang="fr-BE"/>
            </a:br>
            <a:r>
              <a:rPr lang="fr-BE" sz="3600" b="1"/>
              <a:t>L’accessibilité</a:t>
            </a:r>
            <a:endParaRPr/>
          </a:p>
        </p:txBody>
      </p:sp>
      <p:sp>
        <p:nvSpPr>
          <p:cNvPr id="360" name="Google Shape;360;p18"/>
          <p:cNvSpPr txBox="1">
            <a:spLocks noGrp="1"/>
          </p:cNvSpPr>
          <p:nvPr>
            <p:ph type="body" idx="1"/>
          </p:nvPr>
        </p:nvSpPr>
        <p:spPr>
          <a:xfrm>
            <a:off x="3315855" y="175492"/>
            <a:ext cx="6243781" cy="6682508"/>
          </a:xfrm>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spcBef>
                <a:spcPts val="0"/>
              </a:spcBef>
              <a:spcAft>
                <a:spcPts val="0"/>
              </a:spcAft>
              <a:buSzPct val="79999"/>
              <a:buChar char="►"/>
            </a:pPr>
            <a:r>
              <a:rPr lang="fr-BE" b="1"/>
              <a:t>Tarifs/ Réservations</a:t>
            </a:r>
            <a:endParaRPr/>
          </a:p>
          <a:p>
            <a:pPr marL="742950" lvl="1" indent="-285750" algn="l" rtl="0">
              <a:spcBef>
                <a:spcPts val="1000"/>
              </a:spcBef>
              <a:spcAft>
                <a:spcPts val="0"/>
              </a:spcAft>
              <a:buSzPct val="80000"/>
              <a:buChar char="►"/>
            </a:pPr>
            <a:r>
              <a:rPr lang="fr-BE"/>
              <a:t>Personnes défavorisées</a:t>
            </a:r>
            <a:endParaRPr/>
          </a:p>
          <a:p>
            <a:pPr marL="742950" lvl="1" indent="-285750" algn="l" rtl="0">
              <a:spcBef>
                <a:spcPts val="1000"/>
              </a:spcBef>
              <a:spcAft>
                <a:spcPts val="0"/>
              </a:spcAft>
              <a:buSzPct val="80000"/>
              <a:buChar char="►"/>
            </a:pPr>
            <a:r>
              <a:rPr lang="fr-BE"/>
              <a:t>Séniors</a:t>
            </a:r>
            <a:endParaRPr/>
          </a:p>
          <a:p>
            <a:pPr marL="742950" lvl="1" indent="-285750" algn="l" rtl="0">
              <a:spcBef>
                <a:spcPts val="1000"/>
              </a:spcBef>
              <a:spcAft>
                <a:spcPts val="0"/>
              </a:spcAft>
              <a:buSzPct val="80000"/>
              <a:buChar char="►"/>
            </a:pPr>
            <a:r>
              <a:rPr lang="fr-BE"/>
              <a:t>12/25 plutôt que 15/25</a:t>
            </a:r>
            <a:endParaRPr/>
          </a:p>
          <a:p>
            <a:pPr marL="742950" lvl="1" indent="-285750" algn="l" rtl="0">
              <a:spcBef>
                <a:spcPts val="1000"/>
              </a:spcBef>
              <a:spcAft>
                <a:spcPts val="0"/>
              </a:spcAft>
              <a:buSzPct val="80000"/>
              <a:buChar char="►"/>
            </a:pPr>
            <a:r>
              <a:rPr lang="fr-BE"/>
              <a:t>Devoir réserver est un frein</a:t>
            </a:r>
            <a:endParaRPr/>
          </a:p>
          <a:p>
            <a:pPr marL="342900" lvl="0" indent="-342900" algn="l" rtl="0">
              <a:spcBef>
                <a:spcPts val="1000"/>
              </a:spcBef>
              <a:spcAft>
                <a:spcPts val="0"/>
              </a:spcAft>
              <a:buSzPct val="79999"/>
              <a:buChar char="►"/>
            </a:pPr>
            <a:r>
              <a:rPr lang="fr-BE" b="1"/>
              <a:t>Infrastructures</a:t>
            </a:r>
            <a:endParaRPr/>
          </a:p>
          <a:p>
            <a:pPr marL="742950" lvl="1" indent="-285750" algn="l" rtl="0">
              <a:spcBef>
                <a:spcPts val="1000"/>
              </a:spcBef>
              <a:spcAft>
                <a:spcPts val="0"/>
              </a:spcAft>
              <a:buSzPct val="80000"/>
              <a:buChar char="►"/>
            </a:pPr>
            <a:r>
              <a:rPr lang="fr-BE"/>
              <a:t>Bureaux trop peu visibles</a:t>
            </a:r>
            <a:endParaRPr/>
          </a:p>
          <a:p>
            <a:pPr marL="742950" lvl="1" indent="-285750" algn="l" rtl="0">
              <a:spcBef>
                <a:spcPts val="1000"/>
              </a:spcBef>
              <a:spcAft>
                <a:spcPts val="0"/>
              </a:spcAft>
              <a:buSzPct val="80000"/>
              <a:buChar char="►"/>
            </a:pPr>
            <a:r>
              <a:rPr lang="fr-BE"/>
              <a:t>Sièges qui grincent</a:t>
            </a:r>
            <a:endParaRPr/>
          </a:p>
          <a:p>
            <a:pPr marL="742950" lvl="1" indent="-285750" algn="l" rtl="0">
              <a:spcBef>
                <a:spcPts val="1000"/>
              </a:spcBef>
              <a:spcAft>
                <a:spcPts val="0"/>
              </a:spcAft>
              <a:buSzPct val="80000"/>
              <a:buChar char="►"/>
            </a:pPr>
            <a:r>
              <a:rPr lang="fr-BE"/>
              <a:t>Numéroter les sièges</a:t>
            </a:r>
            <a:endParaRPr/>
          </a:p>
          <a:p>
            <a:pPr marL="742950" lvl="1" indent="-285750" algn="l" rtl="0">
              <a:spcBef>
                <a:spcPts val="1000"/>
              </a:spcBef>
              <a:spcAft>
                <a:spcPts val="0"/>
              </a:spcAft>
              <a:buSzPct val="80000"/>
              <a:buChar char="►"/>
            </a:pPr>
            <a:r>
              <a:rPr lang="fr-BE"/>
              <a:t>Accès PMR (supprimer les pavés)</a:t>
            </a:r>
            <a:endParaRPr/>
          </a:p>
          <a:p>
            <a:pPr marL="742950" lvl="1" indent="-285750" algn="l" rtl="0">
              <a:spcBef>
                <a:spcPts val="1000"/>
              </a:spcBef>
              <a:spcAft>
                <a:spcPts val="0"/>
              </a:spcAft>
              <a:buSzPct val="80000"/>
              <a:buChar char="►"/>
            </a:pPr>
            <a:r>
              <a:rPr lang="fr-BE"/>
              <a:t>Sonorisation de la salle</a:t>
            </a:r>
            <a:endParaRPr/>
          </a:p>
          <a:p>
            <a:pPr marL="742950" lvl="1" indent="-285750" algn="l" rtl="0">
              <a:spcBef>
                <a:spcPts val="1000"/>
              </a:spcBef>
              <a:spcAft>
                <a:spcPts val="0"/>
              </a:spcAft>
              <a:buSzPct val="80000"/>
              <a:buChar char="►"/>
            </a:pPr>
            <a:r>
              <a:rPr lang="fr-BE"/>
              <a:t>Salle d’expo permanente, salle de cinéma, musée, office du tourisme (piscine, skate-park,  manège, parc d’attraction)</a:t>
            </a:r>
            <a:endParaRPr/>
          </a:p>
          <a:p>
            <a:pPr marL="342900" lvl="0" indent="-342900" algn="l" rtl="0">
              <a:spcBef>
                <a:spcPts val="1000"/>
              </a:spcBef>
              <a:spcAft>
                <a:spcPts val="0"/>
              </a:spcAft>
              <a:buSzPct val="79999"/>
              <a:buChar char="►"/>
            </a:pPr>
            <a:r>
              <a:rPr lang="fr-BE" b="1"/>
              <a:t>Horaires</a:t>
            </a:r>
            <a:endParaRPr/>
          </a:p>
          <a:p>
            <a:pPr marL="742950" lvl="1" indent="-285750" algn="l" rtl="0">
              <a:spcBef>
                <a:spcPts val="1000"/>
              </a:spcBef>
              <a:spcAft>
                <a:spcPts val="0"/>
              </a:spcAft>
              <a:buSzPct val="80000"/>
              <a:buChar char="►"/>
            </a:pPr>
            <a:r>
              <a:rPr lang="fr-BE"/>
              <a:t>Spectacles en journée</a:t>
            </a:r>
            <a:endParaRPr/>
          </a:p>
          <a:p>
            <a:pPr marL="742950" lvl="1" indent="-285750" algn="l" rtl="0">
              <a:spcBef>
                <a:spcPts val="1000"/>
              </a:spcBef>
              <a:spcAft>
                <a:spcPts val="0"/>
              </a:spcAft>
              <a:buSzPct val="80000"/>
              <a:buChar char="►"/>
            </a:pPr>
            <a:r>
              <a:rPr lang="fr-BE"/>
              <a:t>Spectacles le dimanche après-midi</a:t>
            </a:r>
            <a:endParaRPr/>
          </a:p>
          <a:p>
            <a:pPr marL="342900" lvl="0" indent="-342900" algn="l" rtl="0">
              <a:spcBef>
                <a:spcPts val="1000"/>
              </a:spcBef>
              <a:spcAft>
                <a:spcPts val="0"/>
              </a:spcAft>
              <a:buSzPct val="79999"/>
              <a:buChar char="►"/>
            </a:pPr>
            <a:r>
              <a:rPr lang="fr-BE" b="1"/>
              <a:t>Mobilité</a:t>
            </a:r>
            <a:endParaRPr/>
          </a:p>
          <a:p>
            <a:pPr marL="742950" lvl="1" indent="-285750" algn="l" rtl="0">
              <a:spcBef>
                <a:spcPts val="1000"/>
              </a:spcBef>
              <a:spcAft>
                <a:spcPts val="0"/>
              </a:spcAft>
              <a:buSzPct val="80000"/>
              <a:buChar char="►"/>
            </a:pPr>
            <a:r>
              <a:rPr lang="fr-BE"/>
              <a:t>Parking sécurisé</a:t>
            </a:r>
            <a:endParaRPr/>
          </a:p>
          <a:p>
            <a:pPr marL="742950" lvl="1" indent="-285750" algn="l" rtl="0">
              <a:spcBef>
                <a:spcPts val="1000"/>
              </a:spcBef>
              <a:spcAft>
                <a:spcPts val="0"/>
              </a:spcAft>
              <a:buSzPct val="80000"/>
              <a:buChar char="►"/>
            </a:pPr>
            <a:r>
              <a:rPr lang="fr-BE"/>
              <a:t>Accès PMR</a:t>
            </a:r>
            <a:endParaRPr/>
          </a:p>
          <a:p>
            <a:pPr marL="742950" lvl="1" indent="-285750" algn="l" rtl="0">
              <a:spcBef>
                <a:spcPts val="1000"/>
              </a:spcBef>
              <a:spcAft>
                <a:spcPts val="0"/>
              </a:spcAft>
              <a:buSzPct val="80000"/>
              <a:buChar char="►"/>
            </a:pPr>
            <a:r>
              <a:rPr lang="fr-BE"/>
              <a:t>Pistes cyclables</a:t>
            </a:r>
            <a:endParaRPr/>
          </a:p>
          <a:p>
            <a:pPr marL="742950" lvl="1" indent="-285750" algn="l" rtl="0">
              <a:spcBef>
                <a:spcPts val="1000"/>
              </a:spcBef>
              <a:spcAft>
                <a:spcPts val="0"/>
              </a:spcAft>
              <a:buSzPct val="80000"/>
              <a:buChar char="►"/>
            </a:pPr>
            <a:r>
              <a:rPr lang="fr-BE"/>
              <a:t>Trottoirs</a:t>
            </a:r>
            <a:endParaRPr/>
          </a:p>
          <a:p>
            <a:pPr marL="342900" lvl="0" indent="-342900" algn="l" rtl="0">
              <a:spcBef>
                <a:spcPts val="1000"/>
              </a:spcBef>
              <a:spcAft>
                <a:spcPts val="0"/>
              </a:spcAft>
              <a:buSzPct val="79999"/>
              <a:buChar char="►"/>
            </a:pPr>
            <a:r>
              <a:rPr lang="fr-BE" b="1"/>
              <a:t>Communication</a:t>
            </a:r>
            <a:endParaRPr/>
          </a:p>
          <a:p>
            <a:pPr marL="742950" lvl="1" indent="-285750" algn="l" rtl="0">
              <a:spcBef>
                <a:spcPts val="1000"/>
              </a:spcBef>
              <a:spcAft>
                <a:spcPts val="0"/>
              </a:spcAft>
              <a:buSzPct val="80000"/>
              <a:buChar char="►"/>
            </a:pPr>
            <a:r>
              <a:rPr lang="fr-BE"/>
              <a:t>Plus moderne</a:t>
            </a:r>
            <a:endParaRPr/>
          </a:p>
          <a:p>
            <a:pPr marL="742950" lvl="1" indent="-285750" algn="l" rtl="0">
              <a:spcBef>
                <a:spcPts val="1000"/>
              </a:spcBef>
              <a:spcAft>
                <a:spcPts val="0"/>
              </a:spcAft>
              <a:buSzPct val="80000"/>
              <a:buChar char="►"/>
            </a:pPr>
            <a:r>
              <a:rPr lang="fr-BE"/>
              <a:t>Panneaux plus visuels, affiches</a:t>
            </a:r>
            <a:endParaRPr/>
          </a:p>
          <a:p>
            <a:pPr marL="742950" lvl="1" indent="-285750" algn="l" rtl="0">
              <a:spcBef>
                <a:spcPts val="1000"/>
              </a:spcBef>
              <a:spcAft>
                <a:spcPts val="0"/>
              </a:spcAft>
              <a:buSzPct val="80000"/>
              <a:buChar char="►"/>
            </a:pPr>
            <a:r>
              <a:rPr lang="fr-BE"/>
              <a:t>Dans les communes voisines</a:t>
            </a:r>
            <a:endParaRPr/>
          </a:p>
          <a:p>
            <a:pPr marL="742950" lvl="1" indent="-285750" algn="l" rtl="0">
              <a:spcBef>
                <a:spcPts val="1000"/>
              </a:spcBef>
              <a:spcAft>
                <a:spcPts val="0"/>
              </a:spcAft>
              <a:buSzPct val="80000"/>
              <a:buChar char="►"/>
            </a:pPr>
            <a:r>
              <a:rPr lang="fr-BE"/>
              <a:t>Plus grands caractères dans les flyers</a:t>
            </a:r>
            <a:endParaRPr/>
          </a:p>
          <a:p>
            <a:pPr marL="742950" lvl="1" indent="-285750" algn="l" rtl="0">
              <a:spcBef>
                <a:spcPts val="1000"/>
              </a:spcBef>
              <a:spcAft>
                <a:spcPts val="0"/>
              </a:spcAft>
              <a:buSzPct val="80000"/>
              <a:buChar char="►"/>
            </a:pPr>
            <a:r>
              <a:rPr lang="fr-BE"/>
              <a:t>Rappels des évènements par mail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EE5047-0A1B-8489-BE9E-EC60EBC160CE}"/>
              </a:ext>
            </a:extLst>
          </p:cNvPr>
          <p:cNvSpPr>
            <a:spLocks noGrp="1"/>
          </p:cNvSpPr>
          <p:nvPr>
            <p:ph type="title"/>
          </p:nvPr>
        </p:nvSpPr>
        <p:spPr/>
        <p:txBody>
          <a:bodyPr/>
          <a:lstStyle/>
          <a:p>
            <a:r>
              <a:rPr lang="fr-BE" dirty="0"/>
              <a:t>Présentation du processus et des résultats obtenus</a:t>
            </a:r>
          </a:p>
        </p:txBody>
      </p:sp>
      <p:sp>
        <p:nvSpPr>
          <p:cNvPr id="3" name="Espace réservé du contenu 2">
            <a:extLst>
              <a:ext uri="{FF2B5EF4-FFF2-40B4-BE49-F238E27FC236}">
                <a16:creationId xmlns:a16="http://schemas.microsoft.com/office/drawing/2014/main" id="{C02A5383-CCDE-D9DA-3FCD-615273FFA575}"/>
              </a:ext>
            </a:extLst>
          </p:cNvPr>
          <p:cNvSpPr>
            <a:spLocks noGrp="1"/>
          </p:cNvSpPr>
          <p:nvPr>
            <p:ph idx="1"/>
          </p:nvPr>
        </p:nvSpPr>
        <p:spPr/>
        <p:txBody>
          <a:bodyPr>
            <a:normAutofit/>
          </a:bodyPr>
          <a:lstStyle/>
          <a:p>
            <a:r>
              <a:rPr lang="fr-BE" dirty="0"/>
              <a:t>Rappel de l’esprit du décret et de la démarche attendue</a:t>
            </a:r>
          </a:p>
          <a:p>
            <a:r>
              <a:rPr lang="fr-BE" dirty="0"/>
              <a:t>Deux modes de participation proposés</a:t>
            </a:r>
          </a:p>
          <a:p>
            <a:r>
              <a:rPr lang="fr-BE" dirty="0"/>
              <a:t>Une carte postale adressée au tout public</a:t>
            </a:r>
          </a:p>
          <a:p>
            <a:r>
              <a:rPr lang="fr-BE" dirty="0"/>
              <a:t>Organisation de « l’assemblée d’acteurs »</a:t>
            </a:r>
          </a:p>
          <a:p>
            <a:r>
              <a:rPr lang="fr-BE" dirty="0"/>
              <a:t>Présentation de la méthodologie mise en œuvre</a:t>
            </a:r>
          </a:p>
          <a:p>
            <a:r>
              <a:rPr lang="fr-BE" dirty="0"/>
              <a:t>Résultats en terme de diagnostic</a:t>
            </a:r>
          </a:p>
          <a:p>
            <a:r>
              <a:rPr lang="fr-BE" dirty="0"/>
              <a:t>Résultats en terme d’enjeux</a:t>
            </a:r>
          </a:p>
          <a:p>
            <a:r>
              <a:rPr lang="fr-BE" dirty="0"/>
              <a:t>Le squelette de notre future action culturelle</a:t>
            </a:r>
          </a:p>
          <a:p>
            <a:r>
              <a:rPr lang="fr-BE" dirty="0"/>
              <a:t>Timing et poursuite du travail</a:t>
            </a:r>
          </a:p>
        </p:txBody>
      </p:sp>
    </p:spTree>
    <p:extLst>
      <p:ext uri="{BB962C8B-B14F-4D97-AF65-F5344CB8AC3E}">
        <p14:creationId xmlns:p14="http://schemas.microsoft.com/office/powerpoint/2010/main" val="52760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9"/>
          <p:cNvSpPr txBox="1">
            <a:spLocks noGrp="1"/>
          </p:cNvSpPr>
          <p:nvPr>
            <p:ph type="title"/>
          </p:nvPr>
        </p:nvSpPr>
        <p:spPr>
          <a:xfrm>
            <a:off x="0" y="1458400"/>
            <a:ext cx="3702600" cy="9747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accent1"/>
              </a:buClr>
              <a:buSzPct val="100000"/>
              <a:buFont typeface="Trebuchet MS"/>
              <a:buNone/>
            </a:pPr>
            <a:br>
              <a:rPr lang="fr-BE"/>
            </a:br>
            <a:br>
              <a:rPr lang="fr-BE"/>
            </a:br>
            <a:br>
              <a:rPr lang="fr-BE"/>
            </a:br>
            <a:r>
              <a:rPr lang="fr-BE" sz="3600" b="1"/>
              <a:t>La programmation</a:t>
            </a:r>
            <a:endParaRPr/>
          </a:p>
        </p:txBody>
      </p:sp>
      <p:sp>
        <p:nvSpPr>
          <p:cNvPr id="366" name="Google Shape;366;p19"/>
          <p:cNvSpPr txBox="1">
            <a:spLocks noGrp="1"/>
          </p:cNvSpPr>
          <p:nvPr>
            <p:ph type="body" idx="1"/>
          </p:nvPr>
        </p:nvSpPr>
        <p:spPr>
          <a:xfrm>
            <a:off x="3768436" y="175492"/>
            <a:ext cx="6040578" cy="6682508"/>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SzPct val="79999"/>
              <a:buChar char="►"/>
            </a:pPr>
            <a:r>
              <a:rPr lang="fr-BE" b="1"/>
              <a:t>Variée</a:t>
            </a:r>
            <a:endParaRPr/>
          </a:p>
          <a:p>
            <a:pPr marL="742950" lvl="1" indent="-285750" algn="l" rtl="0">
              <a:spcBef>
                <a:spcPts val="1000"/>
              </a:spcBef>
              <a:spcAft>
                <a:spcPts val="0"/>
              </a:spcAft>
              <a:buSzPct val="80000"/>
              <a:buChar char="►"/>
            </a:pPr>
            <a:r>
              <a:rPr lang="fr-BE"/>
              <a:t>Théâtre (plus de wallon/marionnettes), Musique (plus de variétés, groupes de cover, jazz, soirées cabaret, musique classique), danse (plus de variété, danse classique, danses du monde), humour (plus de personnalités, stand-up, youtubeurs), conte (balades contées, soirées contées), cinéma (ciné d’auteurs, d’animation, mangas, documentaires), cirque</a:t>
            </a:r>
            <a:endParaRPr/>
          </a:p>
          <a:p>
            <a:pPr marL="342900" lvl="0" indent="-342900" algn="l" rtl="0">
              <a:spcBef>
                <a:spcPts val="1000"/>
              </a:spcBef>
              <a:spcAft>
                <a:spcPts val="0"/>
              </a:spcAft>
              <a:buSzPct val="79999"/>
              <a:buChar char="►"/>
            </a:pPr>
            <a:r>
              <a:rPr lang="fr-BE" b="1"/>
              <a:t>Innovante</a:t>
            </a:r>
            <a:endParaRPr/>
          </a:p>
          <a:p>
            <a:pPr marL="742950" lvl="1" indent="-285750" algn="l" rtl="0">
              <a:spcBef>
                <a:spcPts val="1000"/>
              </a:spcBef>
              <a:spcAft>
                <a:spcPts val="0"/>
              </a:spcAft>
              <a:buSzPct val="80000"/>
              <a:buChar char="►"/>
            </a:pPr>
            <a:r>
              <a:rPr lang="fr-BE"/>
              <a:t>Repas-spectacles, clowns, opérettes, impro, fanfares, ciné plein air, balades gourmandes, balades contées, théâtre-action, festivals de rue, magie</a:t>
            </a:r>
            <a:endParaRPr/>
          </a:p>
          <a:p>
            <a:pPr marL="742950" lvl="1" indent="-285750" algn="l" rtl="0">
              <a:spcBef>
                <a:spcPts val="1000"/>
              </a:spcBef>
              <a:spcAft>
                <a:spcPts val="0"/>
              </a:spcAft>
              <a:buSzPct val="80000"/>
              <a:buChar char="►"/>
            </a:pPr>
            <a:r>
              <a:rPr lang="fr-BE"/>
              <a:t>Intergénérationnelle</a:t>
            </a:r>
            <a:endParaRPr/>
          </a:p>
          <a:p>
            <a:pPr marL="742950" lvl="1" indent="-285750" algn="l" rtl="0">
              <a:spcBef>
                <a:spcPts val="1000"/>
              </a:spcBef>
              <a:spcAft>
                <a:spcPts val="0"/>
              </a:spcAft>
              <a:buSzPct val="80000"/>
              <a:buChar char="►"/>
            </a:pPr>
            <a:r>
              <a:rPr lang="fr-BE"/>
              <a:t>intimiste</a:t>
            </a:r>
            <a:endParaRPr/>
          </a:p>
          <a:p>
            <a:pPr marL="342900" lvl="0" indent="-342900" algn="l" rtl="0">
              <a:spcBef>
                <a:spcPts val="1000"/>
              </a:spcBef>
              <a:spcAft>
                <a:spcPts val="0"/>
              </a:spcAft>
              <a:buSzPct val="79999"/>
              <a:buChar char="►"/>
            </a:pPr>
            <a:r>
              <a:rPr lang="fr-BE" b="1"/>
              <a:t>Valorisante</a:t>
            </a:r>
            <a:endParaRPr/>
          </a:p>
          <a:p>
            <a:pPr marL="742950" lvl="1" indent="-285750" algn="l" rtl="0">
              <a:spcBef>
                <a:spcPts val="1000"/>
              </a:spcBef>
              <a:spcAft>
                <a:spcPts val="0"/>
              </a:spcAft>
              <a:buSzPct val="80000"/>
              <a:buChar char="►"/>
            </a:pPr>
            <a:r>
              <a:rPr lang="fr-BE"/>
              <a:t>Intégrer des productions locales (ex: Détracteurs)</a:t>
            </a:r>
            <a:endParaRPr/>
          </a:p>
          <a:p>
            <a:pPr marL="742950" lvl="1" indent="-285750" algn="l" rtl="0">
              <a:spcBef>
                <a:spcPts val="1000"/>
              </a:spcBef>
              <a:spcAft>
                <a:spcPts val="0"/>
              </a:spcAft>
              <a:buSzPct val="80000"/>
              <a:buChar char="►"/>
            </a:pPr>
            <a:r>
              <a:rPr lang="fr-BE"/>
              <a:t>Artistes locaux</a:t>
            </a:r>
            <a:endParaRPr/>
          </a:p>
          <a:p>
            <a:pPr marL="742950" lvl="1" indent="-285750" algn="l" rtl="0">
              <a:spcBef>
                <a:spcPts val="1000"/>
              </a:spcBef>
              <a:spcAft>
                <a:spcPts val="0"/>
              </a:spcAft>
              <a:buSzPct val="80000"/>
              <a:buChar char="►"/>
            </a:pPr>
            <a:r>
              <a:rPr lang="fr-BE"/>
              <a:t>Scènes ouvertes</a:t>
            </a:r>
            <a:endParaRPr/>
          </a:p>
          <a:p>
            <a:pPr marL="742950" lvl="1" indent="-285750" algn="l" rtl="0">
              <a:spcBef>
                <a:spcPts val="1000"/>
              </a:spcBef>
              <a:spcAft>
                <a:spcPts val="0"/>
              </a:spcAft>
              <a:buSzPct val="80000"/>
              <a:buChar char="►"/>
            </a:pPr>
            <a:r>
              <a:rPr lang="fr-BE"/>
              <a:t>Arts de rue pour faire découvrir les arts vivants</a:t>
            </a:r>
            <a:endParaRPr/>
          </a:p>
          <a:p>
            <a:pPr marL="342900" lvl="0" indent="-342900" algn="l" rtl="0">
              <a:spcBef>
                <a:spcPts val="1000"/>
              </a:spcBef>
              <a:spcAft>
                <a:spcPts val="0"/>
              </a:spcAft>
              <a:buSzPct val="79999"/>
              <a:buChar char="►"/>
            </a:pPr>
            <a:r>
              <a:rPr lang="fr-BE" b="1"/>
              <a:t>Instructive</a:t>
            </a:r>
            <a:endParaRPr/>
          </a:p>
          <a:p>
            <a:pPr marL="742950" lvl="1" indent="-285750" algn="l" rtl="0">
              <a:spcBef>
                <a:spcPts val="1000"/>
              </a:spcBef>
              <a:spcAft>
                <a:spcPts val="0"/>
              </a:spcAft>
              <a:buSzPct val="80000"/>
              <a:buChar char="►"/>
            </a:pPr>
            <a:r>
              <a:rPr lang="fr-BE"/>
              <a:t>Projets dans les écoles, théâtre scolaire, théâtre dans les écoles</a:t>
            </a:r>
            <a:endParaRPr/>
          </a:p>
          <a:p>
            <a:pPr marL="742950" lvl="1" indent="-285750" algn="l" rtl="0">
              <a:spcBef>
                <a:spcPts val="1000"/>
              </a:spcBef>
              <a:spcAft>
                <a:spcPts val="0"/>
              </a:spcAft>
              <a:buSzPct val="80000"/>
              <a:buChar char="►"/>
            </a:pPr>
            <a:r>
              <a:rPr lang="fr-BE"/>
              <a:t>Conférences sur des thèmes d’actualité</a:t>
            </a:r>
            <a:endParaRPr/>
          </a:p>
          <a:p>
            <a:pPr marL="742950" lvl="1" indent="-285750" algn="l" rtl="0">
              <a:spcBef>
                <a:spcPts val="1000"/>
              </a:spcBef>
              <a:spcAft>
                <a:spcPts val="0"/>
              </a:spcAft>
              <a:buSzPct val="80000"/>
              <a:buChar char="►"/>
            </a:pPr>
            <a:r>
              <a:rPr lang="fr-BE"/>
              <a:t>Documentaires (nature)</a:t>
            </a:r>
            <a:endParaRPr/>
          </a:p>
          <a:p>
            <a:pPr marL="742950" lvl="1" indent="-285750" algn="l" rtl="0">
              <a:spcBef>
                <a:spcPts val="1000"/>
              </a:spcBef>
              <a:spcAft>
                <a:spcPts val="0"/>
              </a:spcAft>
              <a:buSzPct val="80000"/>
              <a:buChar char="►"/>
            </a:pPr>
            <a:r>
              <a:rPr lang="fr-BE"/>
              <a:t>Exposition patrimoine- Création d’un musée</a:t>
            </a:r>
            <a:endParaRPr/>
          </a:p>
          <a:p>
            <a:pPr marL="342900" lvl="0" indent="-342900" algn="l" rtl="0">
              <a:spcBef>
                <a:spcPts val="1000"/>
              </a:spcBef>
              <a:spcAft>
                <a:spcPts val="0"/>
              </a:spcAft>
              <a:buSzPct val="79999"/>
              <a:buChar char="►"/>
            </a:pPr>
            <a:r>
              <a:rPr lang="fr-BE" b="1"/>
              <a:t>Publics spécifiques</a:t>
            </a:r>
            <a:endParaRPr/>
          </a:p>
          <a:p>
            <a:pPr marL="742950" lvl="1" indent="-285750" algn="l" rtl="0">
              <a:spcBef>
                <a:spcPts val="1000"/>
              </a:spcBef>
              <a:spcAft>
                <a:spcPts val="0"/>
              </a:spcAft>
              <a:buSzPct val="80000"/>
              <a:buChar char="►"/>
            </a:pPr>
            <a:r>
              <a:rPr lang="fr-BE"/>
              <a:t>Activités pour les – de 35 ans</a:t>
            </a:r>
            <a:endParaRPr/>
          </a:p>
          <a:p>
            <a:pPr marL="742950" lvl="1" indent="-285750" algn="l" rtl="0">
              <a:spcBef>
                <a:spcPts val="1000"/>
              </a:spcBef>
              <a:spcAft>
                <a:spcPts val="0"/>
              </a:spcAft>
              <a:buSzPct val="80000"/>
              <a:buChar char="►"/>
            </a:pPr>
            <a:r>
              <a:rPr lang="fr-BE"/>
              <a:t>Activités pour ados</a:t>
            </a:r>
            <a:endParaRPr/>
          </a:p>
          <a:p>
            <a:pPr marL="742950" lvl="1" indent="-285750" algn="l" rtl="0">
              <a:spcBef>
                <a:spcPts val="1000"/>
              </a:spcBef>
              <a:spcAft>
                <a:spcPts val="0"/>
              </a:spcAft>
              <a:buSzPct val="80000"/>
              <a:buChar char="►"/>
            </a:pPr>
            <a:r>
              <a:rPr lang="fr-BE"/>
              <a:t>Activités pour séniors avec horaires adaptés</a:t>
            </a:r>
            <a:endParaRPr/>
          </a:p>
          <a:p>
            <a:pPr marL="742950" lvl="1" indent="-285750" algn="l" rtl="0">
              <a:spcBef>
                <a:spcPts val="1000"/>
              </a:spcBef>
              <a:spcAft>
                <a:spcPts val="0"/>
              </a:spcAft>
              <a:buSzPct val="80000"/>
              <a:buChar char="►"/>
            </a:pPr>
            <a:r>
              <a:rPr lang="fr-BE"/>
              <a:t>Plus d’évènements « familles »</a:t>
            </a:r>
            <a:endParaRPr/>
          </a:p>
        </p:txBody>
      </p:sp>
      <p:sp>
        <p:nvSpPr>
          <p:cNvPr id="367" name="Google Shape;367;p19"/>
          <p:cNvSpPr txBox="1"/>
          <p:nvPr/>
        </p:nvSpPr>
        <p:spPr>
          <a:xfrm>
            <a:off x="452582" y="3223491"/>
            <a:ext cx="3315854" cy="175432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BE" sz="1800">
                <a:solidFill>
                  <a:schemeClr val="dk1"/>
                </a:solidFill>
                <a:latin typeface="Trebuchet MS"/>
                <a:ea typeface="Trebuchet MS"/>
                <a:cs typeface="Trebuchet MS"/>
                <a:sym typeface="Trebuchet MS"/>
              </a:rPr>
              <a:t>Continuer comme çà ! (8)</a:t>
            </a:r>
            <a:endParaRPr/>
          </a:p>
          <a:p>
            <a:pPr marL="285750" marR="0" lvl="0" indent="-285750" algn="l" rtl="0">
              <a:spcBef>
                <a:spcPts val="0"/>
              </a:spcBef>
              <a:spcAft>
                <a:spcPts val="0"/>
              </a:spcAft>
              <a:buClr>
                <a:schemeClr val="dk1"/>
              </a:buClr>
              <a:buSzPts val="1800"/>
              <a:buFont typeface="Arial"/>
              <a:buChar char="•"/>
            </a:pPr>
            <a:r>
              <a:rPr lang="fr-BE" sz="1800">
                <a:solidFill>
                  <a:schemeClr val="dk1"/>
                </a:solidFill>
                <a:latin typeface="Trebuchet MS"/>
                <a:ea typeface="Trebuchet MS"/>
                <a:cs typeface="Trebuchet MS"/>
                <a:sym typeface="Trebuchet MS"/>
              </a:rPr>
              <a:t>Plus de décentralisations/ utilisations d’espaces extérieurs</a:t>
            </a:r>
            <a:endParaRPr/>
          </a:p>
          <a:p>
            <a:pPr marL="285750" marR="0" lvl="0" indent="-285750" algn="l" rtl="0">
              <a:spcBef>
                <a:spcPts val="0"/>
              </a:spcBef>
              <a:spcAft>
                <a:spcPts val="0"/>
              </a:spcAft>
              <a:buClr>
                <a:schemeClr val="dk1"/>
              </a:buClr>
              <a:buSzPts val="1800"/>
              <a:buFont typeface="Arial"/>
              <a:buChar char="•"/>
            </a:pPr>
            <a:r>
              <a:rPr lang="fr-BE" sz="1800">
                <a:solidFill>
                  <a:schemeClr val="dk1"/>
                </a:solidFill>
                <a:latin typeface="Trebuchet MS"/>
                <a:ea typeface="Trebuchet MS"/>
                <a:cs typeface="Trebuchet MS"/>
                <a:sym typeface="Trebuchet MS"/>
              </a:rPr>
              <a:t>Rendre la culture irrésistible!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0"/>
          <p:cNvSpPr txBox="1">
            <a:spLocks noGrp="1"/>
          </p:cNvSpPr>
          <p:nvPr>
            <p:ph type="title"/>
          </p:nvPr>
        </p:nvSpPr>
        <p:spPr>
          <a:xfrm>
            <a:off x="584976" y="1498604"/>
            <a:ext cx="3854528" cy="1278466"/>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accent1"/>
              </a:buClr>
              <a:buSzPct val="100000"/>
              <a:buFont typeface="Trebuchet MS"/>
              <a:buNone/>
            </a:pPr>
            <a:br>
              <a:rPr lang="fr-BE"/>
            </a:br>
            <a:br>
              <a:rPr lang="fr-BE"/>
            </a:br>
            <a:br>
              <a:rPr lang="fr-BE"/>
            </a:br>
            <a:r>
              <a:rPr lang="fr-BE" sz="3600" b="1"/>
              <a:t>La transmission</a:t>
            </a:r>
            <a:endParaRPr/>
          </a:p>
        </p:txBody>
      </p:sp>
      <p:sp>
        <p:nvSpPr>
          <p:cNvPr id="373" name="Google Shape;373;p20"/>
          <p:cNvSpPr txBox="1">
            <a:spLocks noGrp="1"/>
          </p:cNvSpPr>
          <p:nvPr>
            <p:ph type="body" idx="1"/>
          </p:nvPr>
        </p:nvSpPr>
        <p:spPr>
          <a:xfrm>
            <a:off x="4331847" y="877454"/>
            <a:ext cx="6243781" cy="598054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BE" b="1"/>
              <a:t>Valorisation des patrimoines</a:t>
            </a:r>
            <a:endParaRPr/>
          </a:p>
          <a:p>
            <a:pPr marL="742950" lvl="1" indent="-285750" algn="l" rtl="0">
              <a:spcBef>
                <a:spcPts val="1000"/>
              </a:spcBef>
              <a:spcAft>
                <a:spcPts val="0"/>
              </a:spcAft>
              <a:buSzPts val="1280"/>
              <a:buChar char="►"/>
            </a:pPr>
            <a:r>
              <a:rPr lang="fr-BE"/>
              <a:t>Naturels - Balades</a:t>
            </a:r>
            <a:endParaRPr/>
          </a:p>
          <a:p>
            <a:pPr marL="742950" lvl="1" indent="-285750" algn="l" rtl="0">
              <a:spcBef>
                <a:spcPts val="1000"/>
              </a:spcBef>
              <a:spcAft>
                <a:spcPts val="0"/>
              </a:spcAft>
              <a:buSzPts val="1280"/>
              <a:buChar char="►"/>
            </a:pPr>
            <a:r>
              <a:rPr lang="fr-BE"/>
              <a:t>Bâtis – Les richesses des villages</a:t>
            </a:r>
            <a:endParaRPr/>
          </a:p>
          <a:p>
            <a:pPr marL="742950" lvl="1" indent="-285750" algn="l" rtl="0">
              <a:spcBef>
                <a:spcPts val="1000"/>
              </a:spcBef>
              <a:spcAft>
                <a:spcPts val="0"/>
              </a:spcAft>
              <a:buSzPts val="1280"/>
              <a:buChar char="►"/>
            </a:pPr>
            <a:r>
              <a:rPr lang="fr-BE"/>
              <a:t>Mémoire vivante</a:t>
            </a:r>
            <a:endParaRPr/>
          </a:p>
          <a:p>
            <a:pPr marL="742950" lvl="1" indent="-285750" algn="l" rtl="0">
              <a:spcBef>
                <a:spcPts val="1000"/>
              </a:spcBef>
              <a:spcAft>
                <a:spcPts val="0"/>
              </a:spcAft>
              <a:buSzPts val="1280"/>
              <a:buChar char="►"/>
            </a:pPr>
            <a:r>
              <a:rPr lang="fr-BE"/>
              <a:t>Traditions </a:t>
            </a:r>
            <a:endParaRPr/>
          </a:p>
          <a:p>
            <a:pPr marL="1143000" lvl="2" indent="-228600" algn="l" rtl="0">
              <a:spcBef>
                <a:spcPts val="1000"/>
              </a:spcBef>
              <a:spcAft>
                <a:spcPts val="0"/>
              </a:spcAft>
              <a:buSzPts val="1120"/>
              <a:buChar char="►"/>
            </a:pPr>
            <a:r>
              <a:rPr lang="fr-BE"/>
              <a:t>Dialecte</a:t>
            </a:r>
            <a:endParaRPr/>
          </a:p>
          <a:p>
            <a:pPr marL="1143000" lvl="2" indent="-228600" algn="l" rtl="0">
              <a:spcBef>
                <a:spcPts val="1000"/>
              </a:spcBef>
              <a:spcAft>
                <a:spcPts val="0"/>
              </a:spcAft>
              <a:buSzPts val="1120"/>
              <a:buChar char="►"/>
            </a:pPr>
            <a:r>
              <a:rPr lang="fr-BE"/>
              <a:t>Coutumes</a:t>
            </a:r>
            <a:endParaRPr/>
          </a:p>
          <a:p>
            <a:pPr marL="1143000" lvl="2" indent="-228600" algn="l" rtl="0">
              <a:spcBef>
                <a:spcPts val="1000"/>
              </a:spcBef>
              <a:spcAft>
                <a:spcPts val="0"/>
              </a:spcAft>
              <a:buSzPts val="1120"/>
              <a:buChar char="►"/>
            </a:pPr>
            <a:r>
              <a:rPr lang="fr-BE"/>
              <a:t>Anciens jeux</a:t>
            </a:r>
            <a:endParaRPr/>
          </a:p>
          <a:p>
            <a:pPr marL="1143000" lvl="2" indent="-228600" algn="l" rtl="0">
              <a:spcBef>
                <a:spcPts val="1000"/>
              </a:spcBef>
              <a:spcAft>
                <a:spcPts val="0"/>
              </a:spcAft>
              <a:buSzPts val="1120"/>
              <a:buChar char="►"/>
            </a:pPr>
            <a:r>
              <a:rPr lang="fr-BE"/>
              <a:t>Anciens rites</a:t>
            </a:r>
            <a:endParaRPr/>
          </a:p>
          <a:p>
            <a:pPr marL="1143000" lvl="2" indent="-228600" algn="l" rtl="0">
              <a:spcBef>
                <a:spcPts val="1000"/>
              </a:spcBef>
              <a:spcAft>
                <a:spcPts val="0"/>
              </a:spcAft>
              <a:buSzPts val="1120"/>
              <a:buChar char="►"/>
            </a:pPr>
            <a:r>
              <a:rPr lang="fr-BE"/>
              <a:t>Anciennes pratiques culturelles (majorettes)</a:t>
            </a:r>
            <a:endParaRPr/>
          </a:p>
          <a:p>
            <a:pPr marL="342900" lvl="0" indent="-342900" algn="l" rtl="0">
              <a:spcBef>
                <a:spcPts val="1000"/>
              </a:spcBef>
              <a:spcAft>
                <a:spcPts val="0"/>
              </a:spcAft>
              <a:buSzPts val="1440"/>
              <a:buChar char="►"/>
            </a:pPr>
            <a:r>
              <a:rPr lang="fr-BE" b="1"/>
              <a:t>Valorisation des « savoir-faire »</a:t>
            </a:r>
            <a:endParaRPr/>
          </a:p>
          <a:p>
            <a:pPr marL="742950" lvl="1" indent="-285750" algn="l" rtl="0">
              <a:spcBef>
                <a:spcPts val="1000"/>
              </a:spcBef>
              <a:spcAft>
                <a:spcPts val="0"/>
              </a:spcAft>
              <a:buSzPts val="1280"/>
              <a:buChar char="►"/>
            </a:pPr>
            <a:r>
              <a:rPr lang="fr-BE"/>
              <a:t>Artisans locaux</a:t>
            </a:r>
            <a:endParaRPr/>
          </a:p>
          <a:p>
            <a:pPr marL="742950" lvl="1" indent="-285750" algn="l" rtl="0">
              <a:spcBef>
                <a:spcPts val="1000"/>
              </a:spcBef>
              <a:spcAft>
                <a:spcPts val="0"/>
              </a:spcAft>
              <a:buSzPts val="1280"/>
              <a:buChar char="►"/>
            </a:pPr>
            <a:r>
              <a:rPr lang="fr-BE"/>
              <a:t>Artistes locaux</a:t>
            </a:r>
            <a:endParaRPr/>
          </a:p>
          <a:p>
            <a:pPr marL="742950" lvl="1" indent="-285750" algn="l" rtl="0">
              <a:spcBef>
                <a:spcPts val="1000"/>
              </a:spcBef>
              <a:spcAft>
                <a:spcPts val="0"/>
              </a:spcAft>
              <a:buSzPts val="1280"/>
              <a:buChar char="►"/>
            </a:pPr>
            <a:r>
              <a:rPr lang="fr-BE"/>
              <a:t>Marché de noël « local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1"/>
          <p:cNvSpPr txBox="1">
            <a:spLocks noGrp="1"/>
          </p:cNvSpPr>
          <p:nvPr>
            <p:ph type="title"/>
          </p:nvPr>
        </p:nvSpPr>
        <p:spPr>
          <a:xfrm>
            <a:off x="584976" y="1498604"/>
            <a:ext cx="3854528" cy="1278466"/>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accent1"/>
              </a:buClr>
              <a:buSzPct val="100000"/>
              <a:buFont typeface="Trebuchet MS"/>
              <a:buNone/>
            </a:pPr>
            <a:br>
              <a:rPr lang="fr-BE"/>
            </a:br>
            <a:br>
              <a:rPr lang="fr-BE"/>
            </a:br>
            <a:br>
              <a:rPr lang="fr-BE"/>
            </a:br>
            <a:r>
              <a:rPr lang="fr-BE" sz="3600" b="1"/>
              <a:t>L’expression</a:t>
            </a:r>
            <a:endParaRPr/>
          </a:p>
        </p:txBody>
      </p:sp>
      <p:sp>
        <p:nvSpPr>
          <p:cNvPr id="379" name="Google Shape;379;p21"/>
          <p:cNvSpPr txBox="1">
            <a:spLocks noGrp="1"/>
          </p:cNvSpPr>
          <p:nvPr>
            <p:ph type="body" idx="1"/>
          </p:nvPr>
        </p:nvSpPr>
        <p:spPr>
          <a:xfrm>
            <a:off x="4331847" y="877454"/>
            <a:ext cx="6243781" cy="5980545"/>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BE" b="1"/>
              <a:t>Ateliers</a:t>
            </a:r>
            <a:endParaRPr/>
          </a:p>
          <a:p>
            <a:pPr marL="742950" lvl="1" indent="-285750" algn="l" rtl="0">
              <a:spcBef>
                <a:spcPts val="1000"/>
              </a:spcBef>
              <a:spcAft>
                <a:spcPts val="0"/>
              </a:spcAft>
              <a:buSzPts val="1280"/>
              <a:buChar char="►"/>
            </a:pPr>
            <a:r>
              <a:rPr lang="fr-BE"/>
              <a:t>Théâtre</a:t>
            </a:r>
            <a:endParaRPr/>
          </a:p>
          <a:p>
            <a:pPr marL="742950" lvl="1" indent="-285750" algn="l" rtl="0">
              <a:spcBef>
                <a:spcPts val="1000"/>
              </a:spcBef>
              <a:spcAft>
                <a:spcPts val="0"/>
              </a:spcAft>
              <a:buSzPts val="1280"/>
              <a:buChar char="►"/>
            </a:pPr>
            <a:r>
              <a:rPr lang="fr-BE"/>
              <a:t>Mat chinois</a:t>
            </a:r>
            <a:endParaRPr/>
          </a:p>
          <a:p>
            <a:pPr marL="742950" lvl="1" indent="-285750" algn="l" rtl="0">
              <a:spcBef>
                <a:spcPts val="1000"/>
              </a:spcBef>
              <a:spcAft>
                <a:spcPts val="0"/>
              </a:spcAft>
              <a:buSzPts val="1280"/>
              <a:buChar char="►"/>
            </a:pPr>
            <a:r>
              <a:rPr lang="fr-BE"/>
              <a:t>Accordéon</a:t>
            </a:r>
            <a:endParaRPr/>
          </a:p>
          <a:p>
            <a:pPr marL="742950" lvl="1" indent="-285750" algn="l" rtl="0">
              <a:spcBef>
                <a:spcPts val="1000"/>
              </a:spcBef>
              <a:spcAft>
                <a:spcPts val="0"/>
              </a:spcAft>
              <a:buSzPts val="1280"/>
              <a:buChar char="►"/>
            </a:pPr>
            <a:r>
              <a:rPr lang="fr-BE"/>
              <a:t>Déclamation</a:t>
            </a:r>
            <a:endParaRPr/>
          </a:p>
          <a:p>
            <a:pPr marL="742950" lvl="1" indent="-285750" algn="l" rtl="0">
              <a:spcBef>
                <a:spcPts val="1000"/>
              </a:spcBef>
              <a:spcAft>
                <a:spcPts val="0"/>
              </a:spcAft>
              <a:buSzPts val="1280"/>
              <a:buChar char="►"/>
            </a:pPr>
            <a:r>
              <a:rPr lang="fr-BE"/>
              <a:t>Dessin</a:t>
            </a:r>
            <a:endParaRPr/>
          </a:p>
          <a:p>
            <a:pPr marL="742950" lvl="1" indent="-285750" algn="l" rtl="0">
              <a:spcBef>
                <a:spcPts val="1000"/>
              </a:spcBef>
              <a:spcAft>
                <a:spcPts val="0"/>
              </a:spcAft>
              <a:buSzPts val="1280"/>
              <a:buChar char="►"/>
            </a:pPr>
            <a:r>
              <a:rPr lang="fr-BE"/>
              <a:t>Couture</a:t>
            </a:r>
            <a:endParaRPr/>
          </a:p>
          <a:p>
            <a:pPr marL="742950" lvl="1" indent="-285750" algn="l" rtl="0">
              <a:spcBef>
                <a:spcPts val="1000"/>
              </a:spcBef>
              <a:spcAft>
                <a:spcPts val="0"/>
              </a:spcAft>
              <a:buSzPts val="1280"/>
              <a:buChar char="►"/>
            </a:pPr>
            <a:r>
              <a:rPr lang="fr-BE"/>
              <a:t>Chorale</a:t>
            </a:r>
            <a:endParaRPr/>
          </a:p>
          <a:p>
            <a:pPr marL="742950" lvl="1" indent="-204469" algn="l" rtl="0">
              <a:spcBef>
                <a:spcPts val="1000"/>
              </a:spcBef>
              <a:spcAft>
                <a:spcPts val="0"/>
              </a:spcAft>
              <a:buSzPts val="1280"/>
              <a:buNone/>
            </a:pPr>
            <a:endParaRPr/>
          </a:p>
          <a:p>
            <a:pPr marL="342900" lvl="0" indent="-342900" algn="l" rtl="0">
              <a:spcBef>
                <a:spcPts val="1000"/>
              </a:spcBef>
              <a:spcAft>
                <a:spcPts val="0"/>
              </a:spcAft>
              <a:buSzPts val="1440"/>
              <a:buChar char="►"/>
            </a:pPr>
            <a:r>
              <a:rPr lang="fr-BE" b="1"/>
              <a:t>Projets collectifs</a:t>
            </a:r>
            <a:endParaRPr/>
          </a:p>
          <a:p>
            <a:pPr marL="742950" lvl="1" indent="-285750" algn="l" rtl="0">
              <a:spcBef>
                <a:spcPts val="1000"/>
              </a:spcBef>
              <a:spcAft>
                <a:spcPts val="0"/>
              </a:spcAft>
              <a:buSzPts val="1280"/>
              <a:buChar char="►"/>
            </a:pPr>
            <a:r>
              <a:rPr lang="fr-BE"/>
              <a:t>Street-art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2"/>
          <p:cNvSpPr txBox="1">
            <a:spLocks noGrp="1"/>
          </p:cNvSpPr>
          <p:nvPr>
            <p:ph type="title"/>
          </p:nvPr>
        </p:nvSpPr>
        <p:spPr>
          <a:xfrm>
            <a:off x="6145274" y="1498604"/>
            <a:ext cx="3854528" cy="12784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3200"/>
              <a:buFont typeface="Trebuchet MS"/>
              <a:buNone/>
            </a:pPr>
            <a:r>
              <a:rPr lang="fr-BE" sz="3200"/>
              <a:t>Le vivre-ensemble </a:t>
            </a:r>
            <a:endParaRPr/>
          </a:p>
        </p:txBody>
      </p:sp>
      <p:sp>
        <p:nvSpPr>
          <p:cNvPr id="385" name="Google Shape;385;p22"/>
          <p:cNvSpPr txBox="1">
            <a:spLocks noGrp="1"/>
          </p:cNvSpPr>
          <p:nvPr>
            <p:ph type="body" idx="1"/>
          </p:nvPr>
        </p:nvSpPr>
        <p:spPr>
          <a:xfrm>
            <a:off x="862705" y="535709"/>
            <a:ext cx="4513541" cy="550565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BE"/>
              <a:t>La convivialité</a:t>
            </a:r>
            <a:endParaRPr/>
          </a:p>
          <a:p>
            <a:pPr marL="742950" lvl="1" indent="-285750" algn="l" rtl="0">
              <a:spcBef>
                <a:spcPts val="1000"/>
              </a:spcBef>
              <a:spcAft>
                <a:spcPts val="0"/>
              </a:spcAft>
              <a:buSzPts val="1280"/>
              <a:buChar char="►"/>
            </a:pPr>
            <a:r>
              <a:rPr lang="fr-BE"/>
              <a:t>Repas spectacles</a:t>
            </a:r>
            <a:endParaRPr/>
          </a:p>
          <a:p>
            <a:pPr marL="742950" lvl="1" indent="-285750" algn="l" rtl="0">
              <a:spcBef>
                <a:spcPts val="1000"/>
              </a:spcBef>
              <a:spcAft>
                <a:spcPts val="0"/>
              </a:spcAft>
              <a:buSzPts val="1280"/>
              <a:buChar char="►"/>
            </a:pPr>
            <a:r>
              <a:rPr lang="fr-BE"/>
              <a:t>Balades gourmandes</a:t>
            </a:r>
            <a:endParaRPr/>
          </a:p>
          <a:p>
            <a:pPr marL="742950" lvl="1" indent="-285750" algn="l" rtl="0">
              <a:spcBef>
                <a:spcPts val="1000"/>
              </a:spcBef>
              <a:spcAft>
                <a:spcPts val="0"/>
              </a:spcAft>
              <a:buSzPts val="1280"/>
              <a:buChar char="►"/>
            </a:pPr>
            <a:r>
              <a:rPr lang="fr-BE"/>
              <a:t>Café multi-culturel</a:t>
            </a:r>
            <a:endParaRPr/>
          </a:p>
          <a:p>
            <a:pPr marL="742950" lvl="1" indent="-285750" algn="l" rtl="0">
              <a:spcBef>
                <a:spcPts val="1000"/>
              </a:spcBef>
              <a:spcAft>
                <a:spcPts val="0"/>
              </a:spcAft>
              <a:buSzPts val="1280"/>
              <a:buChar char="►"/>
            </a:pPr>
            <a:r>
              <a:rPr lang="fr-BE"/>
              <a:t>Lieu de « simple » rencontre</a:t>
            </a:r>
            <a:endParaRPr/>
          </a:p>
          <a:p>
            <a:pPr marL="742950" lvl="1" indent="-285750" algn="l" rtl="0">
              <a:spcBef>
                <a:spcPts val="1000"/>
              </a:spcBef>
              <a:spcAft>
                <a:spcPts val="0"/>
              </a:spcAft>
              <a:buSzPts val="1280"/>
              <a:buChar char="►"/>
            </a:pPr>
            <a:r>
              <a:rPr lang="fr-BE"/>
              <a:t>Plus de festif ( bal folk, bal musette)</a:t>
            </a:r>
            <a:endParaRPr/>
          </a:p>
          <a:p>
            <a:pPr marL="742950" lvl="1" indent="-285750" algn="l" rtl="0">
              <a:spcBef>
                <a:spcPts val="1000"/>
              </a:spcBef>
              <a:spcAft>
                <a:spcPts val="0"/>
              </a:spcAft>
              <a:buSzPts val="1280"/>
              <a:buChar char="►"/>
            </a:pPr>
            <a:r>
              <a:rPr lang="fr-BE"/>
              <a:t>Plus de ludique (karaoké, jeux de société, escape Game, jeux vidéos)</a:t>
            </a:r>
            <a:endParaRPr/>
          </a:p>
          <a:p>
            <a:pPr marL="742950" lvl="1" indent="-204469" algn="l" rtl="0">
              <a:spcBef>
                <a:spcPts val="1000"/>
              </a:spcBef>
              <a:spcAft>
                <a:spcPts val="0"/>
              </a:spcAft>
              <a:buSzPts val="1280"/>
              <a:buNone/>
            </a:pPr>
            <a:endParaRPr/>
          </a:p>
          <a:p>
            <a:pPr marL="342900" lvl="0" indent="-342900" algn="l" rtl="0">
              <a:spcBef>
                <a:spcPts val="1000"/>
              </a:spcBef>
              <a:spcAft>
                <a:spcPts val="0"/>
              </a:spcAft>
              <a:buSzPts val="1440"/>
              <a:buChar char="►"/>
            </a:pPr>
            <a:r>
              <a:rPr lang="fr-BE"/>
              <a:t>Le partage</a:t>
            </a:r>
            <a:endParaRPr/>
          </a:p>
          <a:p>
            <a:pPr marL="742950" lvl="1" indent="-285750" algn="l" rtl="0">
              <a:spcBef>
                <a:spcPts val="1000"/>
              </a:spcBef>
              <a:spcAft>
                <a:spcPts val="0"/>
              </a:spcAft>
              <a:buSzPts val="1280"/>
              <a:buChar char="►"/>
            </a:pPr>
            <a:r>
              <a:rPr lang="fr-BE"/>
              <a:t>Scènes ouvertes</a:t>
            </a:r>
            <a:endParaRPr/>
          </a:p>
          <a:p>
            <a:pPr marL="742950" lvl="1" indent="-285750" algn="l" rtl="0">
              <a:spcBef>
                <a:spcPts val="1000"/>
              </a:spcBef>
              <a:spcAft>
                <a:spcPts val="0"/>
              </a:spcAft>
              <a:buSzPts val="1280"/>
              <a:buChar char="►"/>
            </a:pPr>
            <a:r>
              <a:rPr lang="fr-BE"/>
              <a:t>Café-concerts</a:t>
            </a:r>
            <a:endParaRPr/>
          </a:p>
          <a:p>
            <a:pPr marL="742950" lvl="1" indent="-285750" algn="l" rtl="0">
              <a:spcBef>
                <a:spcPts val="1000"/>
              </a:spcBef>
              <a:spcAft>
                <a:spcPts val="0"/>
              </a:spcAft>
              <a:buSzPts val="1280"/>
              <a:buChar char="►"/>
            </a:pPr>
            <a:r>
              <a:rPr lang="fr-BE"/>
              <a:t>Soirées cabaret ouvertes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3"/>
          <p:cNvSpPr txBox="1">
            <a:spLocks noGrp="1"/>
          </p:cNvSpPr>
          <p:nvPr>
            <p:ph type="title"/>
          </p:nvPr>
        </p:nvSpPr>
        <p:spPr>
          <a:xfrm>
            <a:off x="6145274" y="1498604"/>
            <a:ext cx="3854528" cy="12784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3200"/>
              <a:buFont typeface="Trebuchet MS"/>
              <a:buNone/>
            </a:pPr>
            <a:r>
              <a:rPr lang="fr-BE" sz="3200"/>
              <a:t>La mobilisation</a:t>
            </a:r>
            <a:endParaRPr/>
          </a:p>
        </p:txBody>
      </p:sp>
      <p:sp>
        <p:nvSpPr>
          <p:cNvPr id="391" name="Google Shape;391;p23"/>
          <p:cNvSpPr txBox="1">
            <a:spLocks noGrp="1"/>
          </p:cNvSpPr>
          <p:nvPr>
            <p:ph type="body" idx="1"/>
          </p:nvPr>
        </p:nvSpPr>
        <p:spPr>
          <a:xfrm>
            <a:off x="862705" y="360218"/>
            <a:ext cx="4513541" cy="5681143"/>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SzPct val="79999"/>
              <a:buChar char="►"/>
            </a:pPr>
            <a:r>
              <a:rPr lang="fr-BE"/>
              <a:t>Actions de solidarité</a:t>
            </a:r>
            <a:endParaRPr/>
          </a:p>
          <a:p>
            <a:pPr marL="342900" lvl="0" indent="-265176" algn="l" rtl="0">
              <a:spcBef>
                <a:spcPts val="1000"/>
              </a:spcBef>
              <a:spcAft>
                <a:spcPts val="0"/>
              </a:spcAft>
              <a:buSzPct val="79999"/>
              <a:buNone/>
            </a:pPr>
            <a:endParaRPr/>
          </a:p>
          <a:p>
            <a:pPr marL="342900" lvl="0" indent="-342900" algn="l" rtl="0">
              <a:spcBef>
                <a:spcPts val="1000"/>
              </a:spcBef>
              <a:spcAft>
                <a:spcPts val="0"/>
              </a:spcAft>
              <a:buSzPct val="79999"/>
              <a:buChar char="►"/>
            </a:pPr>
            <a:r>
              <a:rPr lang="fr-BE"/>
              <a:t>Préservation de l’environnement</a:t>
            </a:r>
            <a:endParaRPr/>
          </a:p>
          <a:p>
            <a:pPr marL="742950" lvl="1" indent="-285750" algn="l" rtl="0">
              <a:spcBef>
                <a:spcPts val="1000"/>
              </a:spcBef>
              <a:spcAft>
                <a:spcPts val="0"/>
              </a:spcAft>
              <a:buSzPct val="80000"/>
              <a:buChar char="►"/>
            </a:pPr>
            <a:r>
              <a:rPr lang="fr-BE"/>
              <a:t>Actions de protection de la nature, de lutte contre la pollution</a:t>
            </a:r>
            <a:endParaRPr/>
          </a:p>
          <a:p>
            <a:pPr marL="742950" lvl="1" indent="-285750" algn="l" rtl="0">
              <a:spcBef>
                <a:spcPts val="1000"/>
              </a:spcBef>
              <a:spcAft>
                <a:spcPts val="0"/>
              </a:spcAft>
              <a:buSzPct val="80000"/>
              <a:buChar char="►"/>
            </a:pPr>
            <a:r>
              <a:rPr lang="fr-BE"/>
              <a:t>Réhabilitation des sentiers</a:t>
            </a:r>
            <a:endParaRPr/>
          </a:p>
          <a:p>
            <a:pPr marL="742950" lvl="1" indent="-285750" algn="l" rtl="0">
              <a:spcBef>
                <a:spcPts val="1000"/>
              </a:spcBef>
              <a:spcAft>
                <a:spcPts val="0"/>
              </a:spcAft>
              <a:buSzPct val="80000"/>
              <a:buChar char="►"/>
            </a:pPr>
            <a:r>
              <a:rPr lang="fr-BE"/>
              <a:t>Plantations de haies)</a:t>
            </a:r>
            <a:endParaRPr/>
          </a:p>
          <a:p>
            <a:pPr marL="742950" lvl="1" indent="-216662" algn="l" rtl="0">
              <a:spcBef>
                <a:spcPts val="1000"/>
              </a:spcBef>
              <a:spcAft>
                <a:spcPts val="0"/>
              </a:spcAft>
              <a:buSzPct val="80000"/>
              <a:buNone/>
            </a:pPr>
            <a:endParaRPr/>
          </a:p>
          <a:p>
            <a:pPr marL="342900" lvl="0" indent="-342900" algn="l" rtl="0">
              <a:spcBef>
                <a:spcPts val="1000"/>
              </a:spcBef>
              <a:spcAft>
                <a:spcPts val="0"/>
              </a:spcAft>
              <a:buSzPct val="79999"/>
              <a:buChar char="►"/>
            </a:pPr>
            <a:r>
              <a:rPr lang="fr-BE"/>
              <a:t>La valorisation des ressources locales</a:t>
            </a:r>
            <a:endParaRPr/>
          </a:p>
          <a:p>
            <a:pPr marL="742950" lvl="1" indent="-285750" algn="l" rtl="0">
              <a:spcBef>
                <a:spcPts val="1000"/>
              </a:spcBef>
              <a:spcAft>
                <a:spcPts val="0"/>
              </a:spcAft>
              <a:buSzPct val="80000"/>
              <a:buChar char="►"/>
            </a:pPr>
            <a:r>
              <a:rPr lang="fr-BE"/>
              <a:t>Potagers partagés</a:t>
            </a:r>
            <a:endParaRPr/>
          </a:p>
          <a:p>
            <a:pPr marL="742950" lvl="1" indent="-285750" algn="l" rtl="0">
              <a:spcBef>
                <a:spcPts val="1000"/>
              </a:spcBef>
              <a:spcAft>
                <a:spcPts val="0"/>
              </a:spcAft>
              <a:buSzPct val="80000"/>
              <a:buChar char="►"/>
            </a:pPr>
            <a:r>
              <a:rPr lang="fr-BE"/>
              <a:t>Vergers collectifs</a:t>
            </a:r>
            <a:endParaRPr/>
          </a:p>
          <a:p>
            <a:pPr marL="742950" lvl="1" indent="-285750" algn="l" rtl="0">
              <a:spcBef>
                <a:spcPts val="1000"/>
              </a:spcBef>
              <a:spcAft>
                <a:spcPts val="0"/>
              </a:spcAft>
              <a:buSzPct val="80000"/>
              <a:buChar char="►"/>
            </a:pPr>
            <a:r>
              <a:rPr lang="fr-BE"/>
              <a:t>Apiculture</a:t>
            </a:r>
            <a:endParaRPr/>
          </a:p>
          <a:p>
            <a:pPr marL="742950" lvl="1" indent="-285750" algn="l" rtl="0">
              <a:spcBef>
                <a:spcPts val="1000"/>
              </a:spcBef>
              <a:spcAft>
                <a:spcPts val="0"/>
              </a:spcAft>
              <a:buSzPct val="80000"/>
              <a:buChar char="►"/>
            </a:pPr>
            <a:r>
              <a:rPr lang="fr-BE"/>
              <a:t>Maraichages – Paniers bio</a:t>
            </a:r>
            <a:endParaRPr/>
          </a:p>
          <a:p>
            <a:pPr marL="742950" lvl="1" indent="-216662" algn="l" rtl="0">
              <a:spcBef>
                <a:spcPts val="1000"/>
              </a:spcBef>
              <a:spcAft>
                <a:spcPts val="0"/>
              </a:spcAft>
              <a:buSzPct val="80000"/>
              <a:buNone/>
            </a:pPr>
            <a:endParaRPr/>
          </a:p>
          <a:p>
            <a:pPr marL="342900" lvl="0" indent="-342900" algn="l" rtl="0">
              <a:spcBef>
                <a:spcPts val="1000"/>
              </a:spcBef>
              <a:spcAft>
                <a:spcPts val="0"/>
              </a:spcAft>
              <a:buSzPct val="79999"/>
              <a:buChar char="►"/>
            </a:pPr>
            <a:r>
              <a:rPr lang="fr-BE"/>
              <a:t>Le recyclage</a:t>
            </a:r>
            <a:endParaRPr/>
          </a:p>
          <a:p>
            <a:pPr marL="742950" lvl="1" indent="-285750" algn="l" rtl="0">
              <a:spcBef>
                <a:spcPts val="1000"/>
              </a:spcBef>
              <a:spcAft>
                <a:spcPts val="0"/>
              </a:spcAft>
              <a:buSzPct val="80000"/>
              <a:buChar char="►"/>
            </a:pPr>
            <a:r>
              <a:rPr lang="fr-BE"/>
              <a:t>Donneries</a:t>
            </a:r>
            <a:endParaRPr/>
          </a:p>
          <a:p>
            <a:pPr marL="742950" lvl="1" indent="-285750" algn="l" rtl="0">
              <a:spcBef>
                <a:spcPts val="1000"/>
              </a:spcBef>
              <a:spcAft>
                <a:spcPts val="0"/>
              </a:spcAft>
              <a:buSzPct val="80000"/>
              <a:buChar char="►"/>
            </a:pPr>
            <a:r>
              <a:rPr lang="fr-BE"/>
              <a:t>Up’cycling</a:t>
            </a:r>
            <a:endParaRPr/>
          </a:p>
          <a:p>
            <a:pPr marL="742950" lvl="1" indent="-285750" algn="l" rtl="0">
              <a:spcBef>
                <a:spcPts val="1000"/>
              </a:spcBef>
              <a:spcAft>
                <a:spcPts val="0"/>
              </a:spcAft>
              <a:buSzPct val="80000"/>
              <a:buChar char="►"/>
            </a:pPr>
            <a:r>
              <a:rPr lang="fr-BE"/>
              <a:t>Echanges de livres</a:t>
            </a:r>
            <a:endParaRPr/>
          </a:p>
          <a:p>
            <a:pPr marL="742950" lvl="1" indent="-285750" algn="l" rtl="0">
              <a:spcBef>
                <a:spcPts val="1000"/>
              </a:spcBef>
              <a:spcAft>
                <a:spcPts val="0"/>
              </a:spcAft>
              <a:buSzPct val="80000"/>
              <a:buChar char="►"/>
            </a:pPr>
            <a:r>
              <a:rPr lang="fr-BE"/>
              <a:t>Boîtes à livres (Liernu)</a:t>
            </a:r>
            <a:endParaRPr/>
          </a:p>
          <a:p>
            <a:pPr marL="742950" lvl="1" indent="-216662" algn="l" rtl="0">
              <a:spcBef>
                <a:spcPts val="1000"/>
              </a:spcBef>
              <a:spcAft>
                <a:spcPts val="0"/>
              </a:spcAft>
              <a:buSzPct val="80000"/>
              <a:buNone/>
            </a:pPr>
            <a:endParaRPr/>
          </a:p>
          <a:p>
            <a:pPr marL="742950" lvl="1" indent="-216662" algn="l" rtl="0">
              <a:spcBef>
                <a:spcPts val="1000"/>
              </a:spcBef>
              <a:spcAft>
                <a:spcPts val="0"/>
              </a:spcAft>
              <a:buSzPct val="80000"/>
              <a:buNone/>
            </a:pPr>
            <a:endParaRPr/>
          </a:p>
          <a:p>
            <a:pPr marL="742950" lvl="1" indent="-216662" algn="l" rtl="0">
              <a:spcBef>
                <a:spcPts val="1000"/>
              </a:spcBef>
              <a:spcAft>
                <a:spcPts val="0"/>
              </a:spcAft>
              <a:buSzPct val="800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4"/>
          <p:cNvSpPr txBox="1">
            <a:spLocks noGrp="1"/>
          </p:cNvSpPr>
          <p:nvPr>
            <p:ph type="title"/>
          </p:nvPr>
        </p:nvSpPr>
        <p:spPr>
          <a:xfrm>
            <a:off x="6145274" y="1498604"/>
            <a:ext cx="3854528" cy="12784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3200"/>
              <a:buFont typeface="Trebuchet MS"/>
              <a:buNone/>
            </a:pPr>
            <a:r>
              <a:rPr lang="fr-BE" sz="3200"/>
              <a:t>La réflexion</a:t>
            </a:r>
            <a:endParaRPr/>
          </a:p>
        </p:txBody>
      </p:sp>
      <p:sp>
        <p:nvSpPr>
          <p:cNvPr id="397" name="Google Shape;397;p24"/>
          <p:cNvSpPr txBox="1">
            <a:spLocks noGrp="1"/>
          </p:cNvSpPr>
          <p:nvPr>
            <p:ph type="body" idx="1"/>
          </p:nvPr>
        </p:nvSpPr>
        <p:spPr>
          <a:xfrm>
            <a:off x="862705" y="1376218"/>
            <a:ext cx="4513541" cy="423103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BE"/>
              <a:t>Développer des projets d’éducation permanente</a:t>
            </a:r>
            <a:endParaRPr/>
          </a:p>
          <a:p>
            <a:pPr marL="342900" lvl="0" indent="-251459" algn="l" rtl="0">
              <a:spcBef>
                <a:spcPts val="1000"/>
              </a:spcBef>
              <a:spcAft>
                <a:spcPts val="0"/>
              </a:spcAft>
              <a:buSzPts val="1440"/>
              <a:buNone/>
            </a:pPr>
            <a:endParaRPr/>
          </a:p>
          <a:p>
            <a:pPr marL="342900" lvl="0" indent="-342900" algn="l" rtl="0">
              <a:spcBef>
                <a:spcPts val="1000"/>
              </a:spcBef>
              <a:spcAft>
                <a:spcPts val="0"/>
              </a:spcAft>
              <a:buSzPts val="1440"/>
              <a:buChar char="►"/>
            </a:pPr>
            <a:r>
              <a:rPr lang="fr-BE"/>
              <a:t>Rencontres citoyennes</a:t>
            </a:r>
            <a:endParaRPr/>
          </a:p>
          <a:p>
            <a:pPr marL="742950" lvl="1" indent="-285750" algn="l" rtl="0">
              <a:spcBef>
                <a:spcPts val="1000"/>
              </a:spcBef>
              <a:spcAft>
                <a:spcPts val="0"/>
              </a:spcAft>
              <a:buSzPts val="1280"/>
              <a:buChar char="►"/>
            </a:pPr>
            <a:r>
              <a:rPr lang="fr-BE"/>
              <a:t>Rencontres sur des thèmes d’actualité</a:t>
            </a:r>
            <a:endParaRPr/>
          </a:p>
          <a:p>
            <a:pPr marL="742950" lvl="1" indent="-285750" algn="l" rtl="0">
              <a:spcBef>
                <a:spcPts val="1000"/>
              </a:spcBef>
              <a:spcAft>
                <a:spcPts val="0"/>
              </a:spcAft>
              <a:buSzPts val="1280"/>
              <a:buChar char="►"/>
            </a:pPr>
            <a:r>
              <a:rPr lang="fr-BE"/>
              <a:t>Rencontres sur des enjeux de société généraux/ locaux (Aménagements dans les villages)</a:t>
            </a:r>
            <a:endParaRPr/>
          </a:p>
          <a:p>
            <a:pPr marL="742950" lvl="1" indent="-285750" algn="l" rtl="0">
              <a:spcBef>
                <a:spcPts val="1000"/>
              </a:spcBef>
              <a:spcAft>
                <a:spcPts val="0"/>
              </a:spcAft>
              <a:buSzPts val="1280"/>
              <a:buChar char="►"/>
            </a:pPr>
            <a:r>
              <a:rPr lang="fr-BE"/>
              <a:t>Ateliers philo</a:t>
            </a:r>
            <a:endParaRPr/>
          </a:p>
          <a:p>
            <a:pPr marL="742950" lvl="1" indent="-285750" algn="l" rtl="0">
              <a:spcBef>
                <a:spcPts val="1000"/>
              </a:spcBef>
              <a:spcAft>
                <a:spcPts val="0"/>
              </a:spcAft>
              <a:buSzPts val="1280"/>
              <a:buChar char="►"/>
            </a:pPr>
            <a:r>
              <a:rPr lang="fr-BE"/>
              <a:t>Rencontres/débats</a:t>
            </a:r>
            <a:endParaRPr/>
          </a:p>
          <a:p>
            <a:pPr marL="742950" lvl="1" indent="-204469" algn="l" rtl="0">
              <a:spcBef>
                <a:spcPts val="1000"/>
              </a:spcBef>
              <a:spcAft>
                <a:spcPts val="0"/>
              </a:spcAft>
              <a:buSzPts val="1280"/>
              <a:buNone/>
            </a:pPr>
            <a:endParaRPr/>
          </a:p>
          <a:p>
            <a:pPr marL="742950" lvl="1" indent="-204469" algn="l" rtl="0">
              <a:spcBef>
                <a:spcPts val="1000"/>
              </a:spcBef>
              <a:spcAft>
                <a:spcPts val="0"/>
              </a:spcAft>
              <a:buSzPts val="1280"/>
              <a:buNone/>
            </a:pPr>
            <a:endParaRPr/>
          </a:p>
          <a:p>
            <a:pPr marL="742950" lvl="1" indent="-204469" algn="l" rtl="0">
              <a:spcBef>
                <a:spcPts val="1000"/>
              </a:spcBef>
              <a:spcAft>
                <a:spcPts val="0"/>
              </a:spcAft>
              <a:buSzPts val="1280"/>
              <a:buNone/>
            </a:pPr>
            <a:endParaRPr/>
          </a:p>
          <a:p>
            <a:pPr marL="742950" lvl="1" indent="-204469" algn="l" rtl="0">
              <a:spcBef>
                <a:spcPts val="1000"/>
              </a:spcBef>
              <a:spcAft>
                <a:spcPts val="0"/>
              </a:spcAft>
              <a:buSzPts val="1280"/>
              <a:buNone/>
            </a:pPr>
            <a:endParaRPr/>
          </a:p>
          <a:p>
            <a:pPr marL="742950" lvl="1" indent="-204469" algn="l" rtl="0">
              <a:spcBef>
                <a:spcPts val="1000"/>
              </a:spcBef>
              <a:spcAft>
                <a:spcPts val="0"/>
              </a:spcAft>
              <a:buSzPts val="1280"/>
              <a:buNone/>
            </a:pPr>
            <a:endParaRPr/>
          </a:p>
        </p:txBody>
      </p:sp>
      <p:sp>
        <p:nvSpPr>
          <p:cNvPr id="398" name="Google Shape;398;p24"/>
          <p:cNvSpPr txBox="1"/>
          <p:nvPr/>
        </p:nvSpPr>
        <p:spPr>
          <a:xfrm>
            <a:off x="5966691" y="3214255"/>
            <a:ext cx="4867564"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BE" sz="1800">
                <a:solidFill>
                  <a:schemeClr val="dk1"/>
                </a:solidFill>
                <a:latin typeface="Trebuchet MS"/>
                <a:ea typeface="Trebuchet MS"/>
                <a:cs typeface="Trebuchet MS"/>
                <a:sym typeface="Trebuchet MS"/>
              </a:rPr>
              <a:t>Développer l’esprit critique</a:t>
            </a:r>
            <a:endParaRPr/>
          </a:p>
          <a:p>
            <a:pPr marL="285750" marR="0" lvl="0" indent="-285750" algn="l" rtl="0">
              <a:spcBef>
                <a:spcPts val="0"/>
              </a:spcBef>
              <a:spcAft>
                <a:spcPts val="0"/>
              </a:spcAft>
              <a:buClr>
                <a:schemeClr val="dk1"/>
              </a:buClr>
              <a:buSzPts val="1800"/>
              <a:buFont typeface="Arial"/>
              <a:buChar char="•"/>
            </a:pPr>
            <a:r>
              <a:rPr lang="fr-BE" sz="1800">
                <a:solidFill>
                  <a:schemeClr val="dk1"/>
                </a:solidFill>
                <a:latin typeface="Trebuchet MS"/>
                <a:ea typeface="Trebuchet MS"/>
                <a:cs typeface="Trebuchet MS"/>
                <a:sym typeface="Trebuchet MS"/>
              </a:rPr>
              <a:t>Avoir une réelle politique culturelle à Eghezée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5"/>
          <p:cNvSpPr txBox="1">
            <a:spLocks noGrp="1"/>
          </p:cNvSpPr>
          <p:nvPr>
            <p:ph type="title"/>
          </p:nvPr>
        </p:nvSpPr>
        <p:spPr>
          <a:xfrm>
            <a:off x="6145274" y="1498604"/>
            <a:ext cx="3854528" cy="127846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3200"/>
              <a:buFont typeface="Trebuchet MS"/>
              <a:buNone/>
            </a:pPr>
            <a:r>
              <a:rPr lang="fr-BE" sz="3200"/>
              <a:t>L’ouverture</a:t>
            </a:r>
            <a:endParaRPr/>
          </a:p>
        </p:txBody>
      </p:sp>
      <p:sp>
        <p:nvSpPr>
          <p:cNvPr id="404" name="Google Shape;404;p25"/>
          <p:cNvSpPr txBox="1">
            <a:spLocks noGrp="1"/>
          </p:cNvSpPr>
          <p:nvPr>
            <p:ph type="body" idx="1"/>
          </p:nvPr>
        </p:nvSpPr>
        <p:spPr>
          <a:xfrm>
            <a:off x="862705" y="1376218"/>
            <a:ext cx="4513541" cy="4231036"/>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1440"/>
              <a:buChar char="►"/>
            </a:pPr>
            <a:r>
              <a:rPr lang="fr-BE"/>
              <a:t>Pas de frontières</a:t>
            </a:r>
            <a:endParaRPr/>
          </a:p>
          <a:p>
            <a:pPr marL="742950" lvl="1" indent="-285750" algn="l" rtl="0">
              <a:spcBef>
                <a:spcPts val="1000"/>
              </a:spcBef>
              <a:spcAft>
                <a:spcPts val="0"/>
              </a:spcAft>
              <a:buSzPts val="1280"/>
              <a:buChar char="►"/>
            </a:pPr>
            <a:r>
              <a:rPr lang="fr-BE"/>
              <a:t>Pas de frontières de communes, provinces, régions</a:t>
            </a:r>
            <a:endParaRPr/>
          </a:p>
          <a:p>
            <a:pPr marL="342900" lvl="0" indent="-251459" algn="l" rtl="0">
              <a:spcBef>
                <a:spcPts val="1000"/>
              </a:spcBef>
              <a:spcAft>
                <a:spcPts val="0"/>
              </a:spcAft>
              <a:buSzPts val="1440"/>
              <a:buNone/>
            </a:pPr>
            <a:endParaRPr/>
          </a:p>
          <a:p>
            <a:pPr marL="342900" lvl="0" indent="-342900" algn="l" rtl="0">
              <a:spcBef>
                <a:spcPts val="1000"/>
              </a:spcBef>
              <a:spcAft>
                <a:spcPts val="0"/>
              </a:spcAft>
              <a:buSzPts val="1440"/>
              <a:buChar char="►"/>
            </a:pPr>
            <a:r>
              <a:rPr lang="fr-BE"/>
              <a:t>Travailler avec les communes voisines</a:t>
            </a:r>
            <a:endParaRPr/>
          </a:p>
          <a:p>
            <a:pPr marL="742950" lvl="1" indent="-285750" algn="l" rtl="0">
              <a:spcBef>
                <a:spcPts val="1000"/>
              </a:spcBef>
              <a:spcAft>
                <a:spcPts val="0"/>
              </a:spcAft>
              <a:buSzPts val="1280"/>
              <a:buChar char="►"/>
            </a:pPr>
            <a:r>
              <a:rPr lang="fr-BE"/>
              <a:t>La Bruyère</a:t>
            </a:r>
            <a:endParaRPr/>
          </a:p>
          <a:p>
            <a:pPr marL="742950" lvl="1" indent="-285750" algn="l" rtl="0">
              <a:spcBef>
                <a:spcPts val="1000"/>
              </a:spcBef>
              <a:spcAft>
                <a:spcPts val="0"/>
              </a:spcAft>
              <a:buSzPts val="1280"/>
              <a:buChar char="►"/>
            </a:pPr>
            <a:r>
              <a:rPr lang="fr-BE"/>
              <a:t>Ramillies</a:t>
            </a:r>
            <a:endParaRPr/>
          </a:p>
          <a:p>
            <a:pPr marL="742950" lvl="1" indent="-204469" algn="l" rtl="0">
              <a:spcBef>
                <a:spcPts val="1000"/>
              </a:spcBef>
              <a:spcAft>
                <a:spcPts val="0"/>
              </a:spcAft>
              <a:buSzPts val="1280"/>
              <a:buNone/>
            </a:pPr>
            <a:endParaRPr/>
          </a:p>
          <a:p>
            <a:pPr marL="342900" marR="0" lvl="0" indent="-342900" algn="l" rtl="0">
              <a:lnSpc>
                <a:spcPct val="100000"/>
              </a:lnSpc>
              <a:spcBef>
                <a:spcPts val="1000"/>
              </a:spcBef>
              <a:spcAft>
                <a:spcPts val="0"/>
              </a:spcAft>
              <a:buClr>
                <a:srgbClr val="90C226"/>
              </a:buClr>
              <a:buSzPts val="1440"/>
              <a:buFont typeface="Noto Sans Symbols"/>
              <a:buChar char="►"/>
            </a:pPr>
            <a:r>
              <a:rPr lang="fr-BE" sz="1800" b="0" i="0" u="none" strike="noStrike" cap="none">
                <a:solidFill>
                  <a:srgbClr val="3F3F3F"/>
                </a:solidFill>
                <a:latin typeface="Trebuchet MS"/>
                <a:ea typeface="Trebuchet MS"/>
                <a:cs typeface="Trebuchet MS"/>
                <a:sym typeface="Trebuchet MS"/>
              </a:rPr>
              <a:t>Ouverture aux partenariats et aux collaborations </a:t>
            </a:r>
            <a:endParaRPr/>
          </a:p>
          <a:p>
            <a:pPr marL="742950" lvl="1" indent="-342899" algn="l" rtl="0">
              <a:spcBef>
                <a:spcPts val="1000"/>
              </a:spcBef>
              <a:spcAft>
                <a:spcPts val="0"/>
              </a:spcAft>
              <a:buClr>
                <a:srgbClr val="90C226"/>
              </a:buClr>
              <a:buSzPts val="1280"/>
              <a:buChar char="►"/>
            </a:pPr>
            <a:r>
              <a:rPr lang="fr-BE">
                <a:solidFill>
                  <a:srgbClr val="3F3F3F"/>
                </a:solidFill>
                <a:latin typeface="Trebuchet MS"/>
                <a:ea typeface="Trebuchet MS"/>
                <a:cs typeface="Trebuchet MS"/>
                <a:sym typeface="Trebuchet MS"/>
              </a:rPr>
              <a:t>Associations (Académie, Utan)</a:t>
            </a:r>
            <a:endParaRPr/>
          </a:p>
          <a:p>
            <a:pPr marL="742950" lvl="1" indent="-342899" algn="l" rtl="0">
              <a:spcBef>
                <a:spcPts val="1000"/>
              </a:spcBef>
              <a:spcAft>
                <a:spcPts val="0"/>
              </a:spcAft>
              <a:buClr>
                <a:srgbClr val="90C226"/>
              </a:buClr>
              <a:buSzPts val="1280"/>
              <a:buChar char="►"/>
            </a:pPr>
            <a:r>
              <a:rPr lang="fr-BE" b="0" i="0" u="none" strike="noStrike" cap="none">
                <a:solidFill>
                  <a:srgbClr val="3F3F3F"/>
                </a:solidFill>
                <a:latin typeface="Trebuchet MS"/>
                <a:ea typeface="Trebuchet MS"/>
                <a:cs typeface="Trebuchet MS"/>
                <a:sym typeface="Trebuchet MS"/>
              </a:rPr>
              <a:t>Villages</a:t>
            </a:r>
            <a:endParaRPr/>
          </a:p>
          <a:p>
            <a:pPr marL="742950" lvl="1" indent="-261619" algn="l" rtl="0">
              <a:spcBef>
                <a:spcPts val="1000"/>
              </a:spcBef>
              <a:spcAft>
                <a:spcPts val="0"/>
              </a:spcAft>
              <a:buClr>
                <a:srgbClr val="90C226"/>
              </a:buClr>
              <a:buSzPts val="1280"/>
              <a:buNone/>
            </a:pPr>
            <a:endParaRPr b="0" i="0" u="none" strike="noStrike" cap="none">
              <a:solidFill>
                <a:srgbClr val="3F3F3F"/>
              </a:solidFill>
              <a:latin typeface="Trebuchet MS"/>
              <a:ea typeface="Trebuchet MS"/>
              <a:cs typeface="Trebuchet MS"/>
              <a:sym typeface="Trebuchet MS"/>
            </a:endParaRPr>
          </a:p>
          <a:p>
            <a:pPr marL="742950" lvl="1" indent="-204469" algn="l" rtl="0">
              <a:spcBef>
                <a:spcPts val="1000"/>
              </a:spcBef>
              <a:spcAft>
                <a:spcPts val="0"/>
              </a:spcAft>
              <a:buSzPts val="1280"/>
              <a:buNone/>
            </a:pPr>
            <a:endParaRPr/>
          </a:p>
          <a:p>
            <a:pPr marL="742950" lvl="1" indent="-204469" algn="l" rtl="0">
              <a:spcBef>
                <a:spcPts val="1000"/>
              </a:spcBef>
              <a:spcAft>
                <a:spcPts val="0"/>
              </a:spcAft>
              <a:buSzPts val="1280"/>
              <a:buNone/>
            </a:pPr>
            <a:endParaRPr/>
          </a:p>
          <a:p>
            <a:pPr marL="742950" lvl="1" indent="-204469" algn="l" rtl="0">
              <a:spcBef>
                <a:spcPts val="1000"/>
              </a:spcBef>
              <a:spcAft>
                <a:spcPts val="0"/>
              </a:spcAft>
              <a:buSzPts val="1280"/>
              <a:buNone/>
            </a:pPr>
            <a:endParaRPr/>
          </a:p>
          <a:p>
            <a:pPr marL="742950" lvl="1" indent="-204469" algn="l" rtl="0">
              <a:spcBef>
                <a:spcPts val="1000"/>
              </a:spcBef>
              <a:spcAft>
                <a:spcPts val="0"/>
              </a:spcAft>
              <a:buSzPts val="128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C5F7B-FAF0-FC9C-BD33-EB16390E29F5}"/>
              </a:ext>
            </a:extLst>
          </p:cNvPr>
          <p:cNvSpPr txBox="1">
            <a:spLocks/>
          </p:cNvSpPr>
          <p:nvPr/>
        </p:nvSpPr>
        <p:spPr>
          <a:xfrm>
            <a:off x="677333" y="609600"/>
            <a:ext cx="9242521" cy="914400"/>
          </a:xfrm>
          <a:prstGeom prst="rect">
            <a:avLst/>
          </a:prstGeom>
        </p:spPr>
        <p:txBody>
          <a:bodyPr>
            <a:normAutofit fontScale="6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dirty="0"/>
              <a:t>Assemblée d’acteurs : résultats en terme de diagnostic</a:t>
            </a:r>
          </a:p>
          <a:p>
            <a:br>
              <a:rPr lang="fr-BE" dirty="0"/>
            </a:br>
            <a:endParaRPr lang="fr-BE" dirty="0"/>
          </a:p>
        </p:txBody>
      </p:sp>
      <p:pic>
        <p:nvPicPr>
          <p:cNvPr id="4" name="Image 3">
            <a:extLst>
              <a:ext uri="{FF2B5EF4-FFF2-40B4-BE49-F238E27FC236}">
                <a16:creationId xmlns:a16="http://schemas.microsoft.com/office/drawing/2014/main" id="{D9715B4B-1974-8B35-79DC-F602B612D058}"/>
              </a:ext>
            </a:extLst>
          </p:cNvPr>
          <p:cNvPicPr>
            <a:picLocks noChangeAspect="1"/>
          </p:cNvPicPr>
          <p:nvPr/>
        </p:nvPicPr>
        <p:blipFill>
          <a:blip r:embed="rId2"/>
          <a:stretch>
            <a:fillRect/>
          </a:stretch>
        </p:blipFill>
        <p:spPr>
          <a:xfrm>
            <a:off x="1257798" y="873937"/>
            <a:ext cx="8458855" cy="5984063"/>
          </a:xfrm>
          <a:prstGeom prst="rect">
            <a:avLst/>
          </a:prstGeom>
        </p:spPr>
      </p:pic>
    </p:spTree>
    <p:extLst>
      <p:ext uri="{BB962C8B-B14F-4D97-AF65-F5344CB8AC3E}">
        <p14:creationId xmlns:p14="http://schemas.microsoft.com/office/powerpoint/2010/main" val="3435227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
          <p:cNvSpPr txBox="1">
            <a:spLocks noGrp="1"/>
          </p:cNvSpPr>
          <p:nvPr>
            <p:ph type="title"/>
          </p:nvPr>
        </p:nvSpPr>
        <p:spPr>
          <a:xfrm>
            <a:off x="279175" y="415925"/>
            <a:ext cx="8596800" cy="63900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fr-BE"/>
              <a:t>Les enjeux consolidés</a:t>
            </a:r>
            <a:endParaRPr/>
          </a:p>
        </p:txBody>
      </p:sp>
      <p:pic>
        <p:nvPicPr>
          <p:cNvPr id="220" name="Google Shape;220;p5"/>
          <p:cNvPicPr preferRelativeResize="0"/>
          <p:nvPr/>
        </p:nvPicPr>
        <p:blipFill rotWithShape="1">
          <a:blip r:embed="rId3">
            <a:alphaModFix/>
          </a:blip>
          <a:srcRect l="2234" t="12449" r="1869" b="13885"/>
          <a:stretch/>
        </p:blipFill>
        <p:spPr>
          <a:xfrm>
            <a:off x="0" y="1193500"/>
            <a:ext cx="12192000" cy="5664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71F14D9-8DC1-527B-8C2E-800F95AE2D6E}"/>
              </a:ext>
            </a:extLst>
          </p:cNvPr>
          <p:cNvSpPr txBox="1"/>
          <p:nvPr/>
        </p:nvSpPr>
        <p:spPr>
          <a:xfrm>
            <a:off x="738909" y="508000"/>
            <a:ext cx="8218054" cy="430887"/>
          </a:xfrm>
          <a:prstGeom prst="rect">
            <a:avLst/>
          </a:prstGeom>
          <a:noFill/>
        </p:spPr>
        <p:txBody>
          <a:bodyPr wrap="square">
            <a:spAutoFit/>
          </a:bodyPr>
          <a:lstStyle/>
          <a:p>
            <a:r>
              <a:rPr lang="fr-BE" sz="2200" dirty="0">
                <a:solidFill>
                  <a:schemeClr val="accent1"/>
                </a:solidFill>
                <a:latin typeface="+mj-lt"/>
                <a:ea typeface="+mj-ea"/>
                <a:cs typeface="+mj-cs"/>
              </a:rPr>
              <a:t>Le squelette de notre future action culturelle</a:t>
            </a:r>
          </a:p>
        </p:txBody>
      </p:sp>
      <p:pic>
        <p:nvPicPr>
          <p:cNvPr id="4" name="Google Shape;416;g1d0fc6f2551_0_37">
            <a:extLst>
              <a:ext uri="{FF2B5EF4-FFF2-40B4-BE49-F238E27FC236}">
                <a16:creationId xmlns:a16="http://schemas.microsoft.com/office/drawing/2014/main" id="{BFF79C70-D4F7-CCEE-27CA-D33814C9E353}"/>
              </a:ext>
            </a:extLst>
          </p:cNvPr>
          <p:cNvPicPr preferRelativeResize="0"/>
          <p:nvPr/>
        </p:nvPicPr>
        <p:blipFill>
          <a:blip r:embed="rId2">
            <a:alphaModFix/>
          </a:blip>
          <a:stretch>
            <a:fillRect/>
          </a:stretch>
        </p:blipFill>
        <p:spPr>
          <a:xfrm>
            <a:off x="462700" y="839825"/>
            <a:ext cx="11225175" cy="6018174"/>
          </a:xfrm>
          <a:prstGeom prst="rect">
            <a:avLst/>
          </a:prstGeom>
          <a:noFill/>
          <a:ln>
            <a:noFill/>
          </a:ln>
        </p:spPr>
      </p:pic>
    </p:spTree>
    <p:extLst>
      <p:ext uri="{BB962C8B-B14F-4D97-AF65-F5344CB8AC3E}">
        <p14:creationId xmlns:p14="http://schemas.microsoft.com/office/powerpoint/2010/main" val="2778871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475902" cy="892583"/>
          </a:xfrm>
        </p:spPr>
        <p:txBody>
          <a:bodyPr>
            <a:normAutofit fontScale="90000"/>
          </a:bodyPr>
          <a:lstStyle/>
          <a:p>
            <a:r>
              <a:rPr lang="fr-BE" dirty="0"/>
              <a:t>Rappel de l’esprit du décret et de la démarche attendue</a:t>
            </a:r>
            <a:br>
              <a:rPr lang="fr-BE" dirty="0"/>
            </a:br>
            <a:br>
              <a:rPr lang="fr-BE" dirty="0"/>
            </a:br>
            <a:r>
              <a:rPr lang="fr-BE" sz="3100" b="1" dirty="0">
                <a:solidFill>
                  <a:srgbClr val="C00000"/>
                </a:solidFill>
              </a:rPr>
              <a:t>L’esprit général du décret des centres culturels</a:t>
            </a:r>
          </a:p>
        </p:txBody>
      </p:sp>
      <p:sp>
        <p:nvSpPr>
          <p:cNvPr id="3" name="Espace réservé du contenu 2"/>
          <p:cNvSpPr>
            <a:spLocks noGrp="1"/>
          </p:cNvSpPr>
          <p:nvPr>
            <p:ph idx="1"/>
          </p:nvPr>
        </p:nvSpPr>
        <p:spPr>
          <a:xfrm>
            <a:off x="677334" y="2586181"/>
            <a:ext cx="8596668" cy="3455181"/>
          </a:xfrm>
        </p:spPr>
        <p:txBody>
          <a:bodyPr/>
          <a:lstStyle/>
          <a:p>
            <a:r>
              <a:rPr lang="fr-BE" dirty="0"/>
              <a:t>Le  décret centre son attention sur l’action culturelle.</a:t>
            </a:r>
          </a:p>
          <a:p>
            <a:r>
              <a:rPr lang="fr-BE" dirty="0"/>
              <a:t>L’action culturelle est conçue comme l’action permettant l’exercice du droit à la culture pour tous</a:t>
            </a:r>
          </a:p>
          <a:p>
            <a:r>
              <a:rPr lang="fr-BE" dirty="0"/>
              <a:t>Le Centre culturel devient l’outil de développement de cette action.</a:t>
            </a:r>
          </a:p>
        </p:txBody>
      </p:sp>
      <p:sp>
        <p:nvSpPr>
          <p:cNvPr id="5" name="ZoneTexte 4">
            <a:extLst>
              <a:ext uri="{FF2B5EF4-FFF2-40B4-BE49-F238E27FC236}">
                <a16:creationId xmlns:a16="http://schemas.microsoft.com/office/drawing/2014/main" id="{25985CCA-C01F-84E6-F01B-AD13EE5F80C4}"/>
              </a:ext>
            </a:extLst>
          </p:cNvPr>
          <p:cNvSpPr txBox="1"/>
          <p:nvPr/>
        </p:nvSpPr>
        <p:spPr>
          <a:xfrm>
            <a:off x="2115127" y="4299581"/>
            <a:ext cx="6567055" cy="523220"/>
          </a:xfrm>
          <a:prstGeom prst="rect">
            <a:avLst/>
          </a:prstGeom>
          <a:noFill/>
        </p:spPr>
        <p:txBody>
          <a:bodyPr wrap="square">
            <a:spAutoFit/>
          </a:bodyPr>
          <a:lstStyle/>
          <a:p>
            <a:r>
              <a:rPr lang="fr-BE" sz="2800" b="1" dirty="0">
                <a:solidFill>
                  <a:srgbClr val="C00000"/>
                </a:solidFill>
              </a:rPr>
              <a:t>Les trois fonctions de base du C.C.</a:t>
            </a:r>
            <a:endParaRPr lang="fr-BE" sz="2800" dirty="0"/>
          </a:p>
        </p:txBody>
      </p:sp>
      <p:sp>
        <p:nvSpPr>
          <p:cNvPr id="7" name="ZoneTexte 6">
            <a:extLst>
              <a:ext uri="{FF2B5EF4-FFF2-40B4-BE49-F238E27FC236}">
                <a16:creationId xmlns:a16="http://schemas.microsoft.com/office/drawing/2014/main" id="{63099ED7-FEE6-7947-DE65-B9FC92828EE9}"/>
              </a:ext>
            </a:extLst>
          </p:cNvPr>
          <p:cNvSpPr txBox="1"/>
          <p:nvPr/>
        </p:nvSpPr>
        <p:spPr>
          <a:xfrm>
            <a:off x="1958109" y="4918516"/>
            <a:ext cx="6153503" cy="1200329"/>
          </a:xfrm>
          <a:prstGeom prst="rect">
            <a:avLst/>
          </a:prstGeom>
          <a:noFill/>
        </p:spPr>
        <p:txBody>
          <a:bodyPr wrap="square">
            <a:spAutoFit/>
          </a:bodyPr>
          <a:lstStyle/>
          <a:p>
            <a:pPr algn="ctr"/>
            <a:r>
              <a:rPr lang="fr-BE" sz="2400" dirty="0"/>
              <a:t>Réfléchir</a:t>
            </a:r>
          </a:p>
          <a:p>
            <a:pPr algn="ctr"/>
            <a:r>
              <a:rPr lang="fr-BE" sz="2400" dirty="0"/>
              <a:t>Mobiliser</a:t>
            </a:r>
          </a:p>
          <a:p>
            <a:pPr algn="ctr"/>
            <a:r>
              <a:rPr lang="fr-BE" sz="2400" dirty="0"/>
              <a:t>Agir</a:t>
            </a:r>
          </a:p>
        </p:txBody>
      </p:sp>
    </p:spTree>
    <p:extLst>
      <p:ext uri="{BB962C8B-B14F-4D97-AF65-F5344CB8AC3E}">
        <p14:creationId xmlns:p14="http://schemas.microsoft.com/office/powerpoint/2010/main" val="2024432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
          <p:cNvSpPr txBox="1">
            <a:spLocks noGrp="1"/>
          </p:cNvSpPr>
          <p:nvPr>
            <p:ph type="title"/>
          </p:nvPr>
        </p:nvSpPr>
        <p:spPr>
          <a:xfrm>
            <a:off x="1069848" y="484632"/>
            <a:ext cx="9293352" cy="104052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C00000"/>
              </a:buClr>
              <a:buSzPts val="3600"/>
              <a:buFont typeface="Trebuchet MS"/>
              <a:buNone/>
            </a:pPr>
            <a:r>
              <a:rPr lang="fr-BE" dirty="0"/>
              <a:t>Timing et poursuite du travail</a:t>
            </a:r>
            <a:endParaRPr dirty="0"/>
          </a:p>
        </p:txBody>
      </p:sp>
      <p:pic>
        <p:nvPicPr>
          <p:cNvPr id="187" name="Google Shape;187;p4"/>
          <p:cNvPicPr preferRelativeResize="0">
            <a:picLocks noGrp="1"/>
          </p:cNvPicPr>
          <p:nvPr>
            <p:ph type="body" idx="1"/>
          </p:nvPr>
        </p:nvPicPr>
        <p:blipFill rotWithShape="1">
          <a:blip r:embed="rId3">
            <a:alphaModFix/>
          </a:blip>
          <a:srcRect/>
          <a:stretch/>
        </p:blipFill>
        <p:spPr>
          <a:xfrm>
            <a:off x="346359" y="3681352"/>
            <a:ext cx="11526900" cy="247800"/>
          </a:xfrm>
          <a:prstGeom prst="rect">
            <a:avLst/>
          </a:prstGeom>
          <a:noFill/>
          <a:ln>
            <a:noFill/>
          </a:ln>
        </p:spPr>
      </p:pic>
      <p:sp>
        <p:nvSpPr>
          <p:cNvPr id="188" name="Google Shape;188;p4"/>
          <p:cNvSpPr/>
          <p:nvPr/>
        </p:nvSpPr>
        <p:spPr>
          <a:xfrm>
            <a:off x="346359" y="1464623"/>
            <a:ext cx="11526900" cy="238800"/>
          </a:xfrm>
          <a:prstGeom prst="rect">
            <a:avLst/>
          </a:prstGeom>
          <a:solidFill>
            <a:schemeClr val="accent1"/>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89" name="Google Shape;189;p4"/>
          <p:cNvPicPr preferRelativeResize="0"/>
          <p:nvPr/>
        </p:nvPicPr>
        <p:blipFill rotWithShape="1">
          <a:blip r:embed="rId3">
            <a:alphaModFix/>
          </a:blip>
          <a:srcRect/>
          <a:stretch/>
        </p:blipFill>
        <p:spPr>
          <a:xfrm>
            <a:off x="346359" y="5456514"/>
            <a:ext cx="5763491" cy="247880"/>
          </a:xfrm>
          <a:prstGeom prst="rect">
            <a:avLst/>
          </a:prstGeom>
          <a:noFill/>
          <a:ln>
            <a:noFill/>
          </a:ln>
        </p:spPr>
      </p:pic>
      <p:sp>
        <p:nvSpPr>
          <p:cNvPr id="190" name="Google Shape;190;p4"/>
          <p:cNvSpPr txBox="1"/>
          <p:nvPr/>
        </p:nvSpPr>
        <p:spPr>
          <a:xfrm>
            <a:off x="701959" y="1617023"/>
            <a:ext cx="181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91" name="Google Shape;191;p4"/>
          <p:cNvSpPr txBox="1"/>
          <p:nvPr/>
        </p:nvSpPr>
        <p:spPr>
          <a:xfrm>
            <a:off x="701959" y="1392794"/>
            <a:ext cx="181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dirty="0">
                <a:solidFill>
                  <a:schemeClr val="lt2"/>
                </a:solidFill>
                <a:latin typeface="Trebuchet MS"/>
                <a:ea typeface="Trebuchet MS"/>
                <a:cs typeface="Trebuchet MS"/>
                <a:sym typeface="Trebuchet MS"/>
              </a:rPr>
              <a:t>Septembre </a:t>
            </a:r>
            <a:endParaRPr dirty="0"/>
          </a:p>
        </p:txBody>
      </p:sp>
      <p:pic>
        <p:nvPicPr>
          <p:cNvPr id="192" name="Google Shape;192;p4"/>
          <p:cNvPicPr preferRelativeResize="0"/>
          <p:nvPr/>
        </p:nvPicPr>
        <p:blipFill rotWithShape="1">
          <a:blip r:embed="rId4">
            <a:alphaModFix/>
          </a:blip>
          <a:srcRect/>
          <a:stretch/>
        </p:blipFill>
        <p:spPr>
          <a:xfrm>
            <a:off x="3228095" y="1464624"/>
            <a:ext cx="3245852" cy="246040"/>
          </a:xfrm>
          <a:prstGeom prst="rect">
            <a:avLst/>
          </a:prstGeom>
          <a:noFill/>
          <a:ln>
            <a:noFill/>
          </a:ln>
        </p:spPr>
      </p:pic>
      <p:sp>
        <p:nvSpPr>
          <p:cNvPr id="193" name="Google Shape;193;p4"/>
          <p:cNvSpPr txBox="1"/>
          <p:nvPr/>
        </p:nvSpPr>
        <p:spPr>
          <a:xfrm>
            <a:off x="3249256" y="1399606"/>
            <a:ext cx="181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lt2"/>
                </a:solidFill>
                <a:latin typeface="Trebuchet MS"/>
                <a:ea typeface="Trebuchet MS"/>
                <a:cs typeface="Trebuchet MS"/>
                <a:sym typeface="Trebuchet MS"/>
              </a:rPr>
              <a:t>Octobre </a:t>
            </a:r>
            <a:r>
              <a:rPr lang="fr-BE" sz="1800">
                <a:solidFill>
                  <a:schemeClr val="dk1"/>
                </a:solidFill>
                <a:latin typeface="Trebuchet MS"/>
                <a:ea typeface="Trebuchet MS"/>
                <a:cs typeface="Trebuchet MS"/>
                <a:sym typeface="Trebuchet MS"/>
              </a:rPr>
              <a:t> </a:t>
            </a:r>
            <a:endParaRPr/>
          </a:p>
        </p:txBody>
      </p:sp>
      <p:sp>
        <p:nvSpPr>
          <p:cNvPr id="194" name="Google Shape;194;p4"/>
          <p:cNvSpPr txBox="1"/>
          <p:nvPr/>
        </p:nvSpPr>
        <p:spPr>
          <a:xfrm>
            <a:off x="6163322" y="1422700"/>
            <a:ext cx="181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lt2"/>
                </a:solidFill>
                <a:latin typeface="Trebuchet MS"/>
                <a:ea typeface="Trebuchet MS"/>
                <a:cs typeface="Trebuchet MS"/>
                <a:sym typeface="Trebuchet MS"/>
              </a:rPr>
              <a:t>Novembre  </a:t>
            </a:r>
            <a:r>
              <a:rPr lang="fr-BE" sz="1800">
                <a:solidFill>
                  <a:schemeClr val="dk1"/>
                </a:solidFill>
                <a:latin typeface="Trebuchet MS"/>
                <a:ea typeface="Trebuchet MS"/>
                <a:cs typeface="Trebuchet MS"/>
                <a:sym typeface="Trebuchet MS"/>
              </a:rPr>
              <a:t> </a:t>
            </a:r>
            <a:endParaRPr/>
          </a:p>
        </p:txBody>
      </p:sp>
      <p:sp>
        <p:nvSpPr>
          <p:cNvPr id="195" name="Google Shape;195;p4"/>
          <p:cNvSpPr txBox="1"/>
          <p:nvPr/>
        </p:nvSpPr>
        <p:spPr>
          <a:xfrm>
            <a:off x="8906544" y="1431936"/>
            <a:ext cx="181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lt2"/>
                </a:solidFill>
                <a:latin typeface="Trebuchet MS"/>
                <a:ea typeface="Trebuchet MS"/>
                <a:cs typeface="Trebuchet MS"/>
                <a:sym typeface="Trebuchet MS"/>
              </a:rPr>
              <a:t>Décembre </a:t>
            </a:r>
            <a:r>
              <a:rPr lang="fr-BE" sz="1800">
                <a:solidFill>
                  <a:schemeClr val="dk1"/>
                </a:solidFill>
                <a:latin typeface="Trebuchet MS"/>
                <a:ea typeface="Trebuchet MS"/>
                <a:cs typeface="Trebuchet MS"/>
                <a:sym typeface="Trebuchet MS"/>
              </a:rPr>
              <a:t> </a:t>
            </a:r>
            <a:endParaRPr/>
          </a:p>
        </p:txBody>
      </p:sp>
      <p:sp>
        <p:nvSpPr>
          <p:cNvPr id="196" name="Google Shape;196;p4"/>
          <p:cNvSpPr txBox="1"/>
          <p:nvPr/>
        </p:nvSpPr>
        <p:spPr>
          <a:xfrm>
            <a:off x="3281588" y="3620942"/>
            <a:ext cx="1819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lt2"/>
                </a:solidFill>
                <a:latin typeface="Trebuchet MS"/>
                <a:ea typeface="Trebuchet MS"/>
                <a:cs typeface="Trebuchet MS"/>
                <a:sym typeface="Trebuchet MS"/>
              </a:rPr>
              <a:t>Février </a:t>
            </a:r>
            <a:r>
              <a:rPr lang="fr-BE" sz="1800">
                <a:solidFill>
                  <a:schemeClr val="dk1"/>
                </a:solidFill>
                <a:latin typeface="Trebuchet MS"/>
                <a:ea typeface="Trebuchet MS"/>
                <a:cs typeface="Trebuchet MS"/>
                <a:sym typeface="Trebuchet MS"/>
              </a:rPr>
              <a:t> </a:t>
            </a:r>
            <a:endParaRPr/>
          </a:p>
        </p:txBody>
      </p:sp>
      <p:sp>
        <p:nvSpPr>
          <p:cNvPr id="197" name="Google Shape;197;p4"/>
          <p:cNvSpPr txBox="1"/>
          <p:nvPr/>
        </p:nvSpPr>
        <p:spPr>
          <a:xfrm>
            <a:off x="477931" y="3620626"/>
            <a:ext cx="1211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lt2"/>
                </a:solidFill>
                <a:latin typeface="Trebuchet MS"/>
                <a:ea typeface="Trebuchet MS"/>
                <a:cs typeface="Trebuchet MS"/>
                <a:sym typeface="Trebuchet MS"/>
              </a:rPr>
              <a:t>janvier</a:t>
            </a:r>
            <a:endParaRPr/>
          </a:p>
        </p:txBody>
      </p:sp>
      <p:sp>
        <p:nvSpPr>
          <p:cNvPr id="198" name="Google Shape;198;p4"/>
          <p:cNvSpPr txBox="1"/>
          <p:nvPr/>
        </p:nvSpPr>
        <p:spPr>
          <a:xfrm>
            <a:off x="6202215" y="3637661"/>
            <a:ext cx="1404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lt2"/>
                </a:solidFill>
                <a:latin typeface="Trebuchet MS"/>
                <a:ea typeface="Trebuchet MS"/>
                <a:cs typeface="Trebuchet MS"/>
                <a:sym typeface="Trebuchet MS"/>
              </a:rPr>
              <a:t>Mars</a:t>
            </a:r>
            <a:endParaRPr/>
          </a:p>
        </p:txBody>
      </p:sp>
      <p:sp>
        <p:nvSpPr>
          <p:cNvPr id="199" name="Google Shape;199;p4"/>
          <p:cNvSpPr txBox="1"/>
          <p:nvPr/>
        </p:nvSpPr>
        <p:spPr>
          <a:xfrm>
            <a:off x="9093195" y="3616696"/>
            <a:ext cx="1284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lt2"/>
                </a:solidFill>
                <a:latin typeface="Trebuchet MS"/>
                <a:ea typeface="Trebuchet MS"/>
                <a:cs typeface="Trebuchet MS"/>
                <a:sym typeface="Trebuchet MS"/>
              </a:rPr>
              <a:t>Avril</a:t>
            </a:r>
            <a:endParaRPr/>
          </a:p>
        </p:txBody>
      </p:sp>
      <p:sp>
        <p:nvSpPr>
          <p:cNvPr id="200" name="Google Shape;200;p4"/>
          <p:cNvSpPr txBox="1"/>
          <p:nvPr/>
        </p:nvSpPr>
        <p:spPr>
          <a:xfrm>
            <a:off x="477931" y="5408557"/>
            <a:ext cx="1059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dirty="0">
                <a:solidFill>
                  <a:schemeClr val="lt2"/>
                </a:solidFill>
                <a:latin typeface="Trebuchet MS"/>
                <a:ea typeface="Trebuchet MS"/>
                <a:cs typeface="Trebuchet MS"/>
                <a:sym typeface="Trebuchet MS"/>
              </a:rPr>
              <a:t>Mai</a:t>
            </a:r>
            <a:endParaRPr dirty="0"/>
          </a:p>
        </p:txBody>
      </p:sp>
      <p:sp>
        <p:nvSpPr>
          <p:cNvPr id="201" name="Google Shape;201;p4"/>
          <p:cNvSpPr txBox="1"/>
          <p:nvPr/>
        </p:nvSpPr>
        <p:spPr>
          <a:xfrm>
            <a:off x="3403595" y="5406405"/>
            <a:ext cx="1228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dirty="0">
                <a:solidFill>
                  <a:schemeClr val="lt2"/>
                </a:solidFill>
                <a:latin typeface="Trebuchet MS"/>
                <a:ea typeface="Trebuchet MS"/>
                <a:cs typeface="Trebuchet MS"/>
                <a:sym typeface="Trebuchet MS"/>
              </a:rPr>
              <a:t>Juin</a:t>
            </a:r>
            <a:endParaRPr dirty="0"/>
          </a:p>
        </p:txBody>
      </p:sp>
      <p:sp>
        <p:nvSpPr>
          <p:cNvPr id="202" name="Google Shape;202;p4"/>
          <p:cNvSpPr txBox="1"/>
          <p:nvPr/>
        </p:nvSpPr>
        <p:spPr>
          <a:xfrm>
            <a:off x="346359" y="1880259"/>
            <a:ext cx="2503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03" name="Google Shape;203;p4"/>
          <p:cNvSpPr txBox="1"/>
          <p:nvPr/>
        </p:nvSpPr>
        <p:spPr>
          <a:xfrm>
            <a:off x="498759" y="2032659"/>
            <a:ext cx="2503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04" name="Google Shape;204;p4"/>
          <p:cNvSpPr txBox="1"/>
          <p:nvPr/>
        </p:nvSpPr>
        <p:spPr>
          <a:xfrm>
            <a:off x="422559" y="1748289"/>
            <a:ext cx="2685600" cy="193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- 21/09 présentation équipe</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 Communication échevine/Collège/ partis </a:t>
            </a:r>
            <a:r>
              <a:rPr lang="fr-BE" sz="1400" dirty="0" err="1">
                <a:solidFill>
                  <a:schemeClr val="dk1"/>
                </a:solidFill>
                <a:latin typeface="Trebuchet MS"/>
                <a:ea typeface="Trebuchet MS"/>
                <a:cs typeface="Trebuchet MS"/>
                <a:sym typeface="Trebuchet MS"/>
              </a:rPr>
              <a:t>pol</a:t>
            </a:r>
            <a:endParaRPr sz="140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 Courrier communes voisines </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 Diagnostic données froides</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 Plan de communication</a:t>
            </a:r>
            <a:endParaRPr dirty="0"/>
          </a:p>
          <a:p>
            <a:pPr marL="0" marR="0" lvl="0" indent="0" algn="l" rtl="0">
              <a:spcBef>
                <a:spcPts val="0"/>
              </a:spcBef>
              <a:spcAft>
                <a:spcPts val="0"/>
              </a:spcAft>
              <a:buNone/>
            </a:pPr>
            <a:r>
              <a:rPr lang="fr-BE" sz="1800" dirty="0">
                <a:solidFill>
                  <a:schemeClr val="dk1"/>
                </a:solidFill>
                <a:latin typeface="Trebuchet MS"/>
                <a:ea typeface="Trebuchet MS"/>
                <a:cs typeface="Trebuchet MS"/>
                <a:sym typeface="Trebuchet MS"/>
              </a:rPr>
              <a:t>- </a:t>
            </a:r>
            <a:r>
              <a:rPr lang="fr-BE" sz="1400" dirty="0">
                <a:solidFill>
                  <a:schemeClr val="dk1"/>
                </a:solidFill>
                <a:latin typeface="Trebuchet MS"/>
                <a:ea typeface="Trebuchet MS"/>
                <a:cs typeface="Trebuchet MS"/>
                <a:sym typeface="Trebuchet MS"/>
              </a:rPr>
              <a:t>Conceptions actions tt public</a:t>
            </a:r>
            <a:endParaRPr dirty="0"/>
          </a:p>
          <a:p>
            <a:pPr marL="0" marR="0" lvl="0" indent="0" algn="l" rtl="0">
              <a:spcBef>
                <a:spcPts val="0"/>
              </a:spcBef>
              <a:spcAft>
                <a:spcPts val="0"/>
              </a:spcAft>
              <a:buNone/>
            </a:pPr>
            <a:endParaRPr sz="1800" dirty="0">
              <a:solidFill>
                <a:schemeClr val="dk1"/>
              </a:solidFill>
              <a:latin typeface="Trebuchet MS"/>
              <a:ea typeface="Trebuchet MS"/>
              <a:cs typeface="Trebuchet MS"/>
              <a:sym typeface="Trebuchet MS"/>
            </a:endParaRPr>
          </a:p>
        </p:txBody>
      </p:sp>
      <p:sp>
        <p:nvSpPr>
          <p:cNvPr id="205" name="Google Shape;205;p4"/>
          <p:cNvSpPr txBox="1"/>
          <p:nvPr/>
        </p:nvSpPr>
        <p:spPr>
          <a:xfrm>
            <a:off x="3375883" y="1834080"/>
            <a:ext cx="2503200" cy="187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12/10 CA</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13/10 lancement invit AA</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Commu site/ autres</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Prépa actions tt public</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Lancement carte postale</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Prépa première séance AA</a:t>
            </a:r>
            <a:endParaRPr/>
          </a:p>
          <a:p>
            <a:pPr marL="0" marR="0" lvl="0" indent="0" algn="l" rtl="0">
              <a:spcBef>
                <a:spcPts val="0"/>
              </a:spcBef>
              <a:spcAft>
                <a:spcPts val="0"/>
              </a:spcAft>
              <a:buNone/>
            </a:pPr>
            <a:endParaRPr sz="140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06" name="Google Shape;206;p4"/>
          <p:cNvSpPr txBox="1"/>
          <p:nvPr/>
        </p:nvSpPr>
        <p:spPr>
          <a:xfrm>
            <a:off x="6276116" y="1815605"/>
            <a:ext cx="25032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3/11 traitement des candidatures AA</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15/11 séance 1 AA</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25/11 Action tt public JDD</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Prépa séance deux AA</a:t>
            </a:r>
            <a:endParaRPr/>
          </a:p>
        </p:txBody>
      </p:sp>
      <p:sp>
        <p:nvSpPr>
          <p:cNvPr id="207" name="Google Shape;207;p4"/>
          <p:cNvSpPr txBox="1"/>
          <p:nvPr/>
        </p:nvSpPr>
        <p:spPr>
          <a:xfrm>
            <a:off x="9130166" y="1871026"/>
            <a:ext cx="25032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13/12 Séance 2 AA</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Actions tt public apéro? Marché?</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Prépa séance 3</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Clôture cartes postales</a:t>
            </a:r>
            <a:endParaRPr/>
          </a:p>
        </p:txBody>
      </p:sp>
      <p:sp>
        <p:nvSpPr>
          <p:cNvPr id="208" name="Google Shape;208;p4"/>
          <p:cNvSpPr txBox="1"/>
          <p:nvPr/>
        </p:nvSpPr>
        <p:spPr>
          <a:xfrm>
            <a:off x="318652" y="4032330"/>
            <a:ext cx="25032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17/01 séance 3 AA</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Traitement données cartes</a:t>
            </a:r>
            <a:endParaRPr/>
          </a:p>
          <a:p>
            <a:pPr marL="0" marR="0" lvl="0" indent="0" algn="l" rtl="0">
              <a:spcBef>
                <a:spcPts val="0"/>
              </a:spcBef>
              <a:spcAft>
                <a:spcPts val="0"/>
              </a:spcAft>
              <a:buNone/>
            </a:pPr>
            <a:r>
              <a:rPr lang="fr-BE" sz="1400">
                <a:solidFill>
                  <a:schemeClr val="dk1"/>
                </a:solidFill>
                <a:latin typeface="Trebuchet MS"/>
                <a:ea typeface="Trebuchet MS"/>
                <a:cs typeface="Trebuchet MS"/>
                <a:sym typeface="Trebuchet MS"/>
              </a:rPr>
              <a:t>Synthèse de l’AA </a:t>
            </a:r>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09" name="Google Shape;209;p4"/>
          <p:cNvSpPr txBox="1"/>
          <p:nvPr/>
        </p:nvSpPr>
        <p:spPr>
          <a:xfrm>
            <a:off x="3302001" y="3995384"/>
            <a:ext cx="2503200"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17/02 réunion équipe</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Présentation synthèses – Priorisation </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Objectifs opérationnels / définition des opérations culturelles avec le CO</a:t>
            </a:r>
            <a:endParaRPr dirty="0"/>
          </a:p>
        </p:txBody>
      </p:sp>
      <p:sp>
        <p:nvSpPr>
          <p:cNvPr id="210" name="Google Shape;210;p4"/>
          <p:cNvSpPr txBox="1"/>
          <p:nvPr/>
        </p:nvSpPr>
        <p:spPr>
          <a:xfrm>
            <a:off x="6239176" y="3976906"/>
            <a:ext cx="2503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Rédaction opérations culturelles</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Rédaction du volet action générale</a:t>
            </a:r>
            <a:endParaRPr dirty="0"/>
          </a:p>
        </p:txBody>
      </p:sp>
      <p:sp>
        <p:nvSpPr>
          <p:cNvPr id="211" name="Google Shape;211;p4"/>
          <p:cNvSpPr txBox="1"/>
          <p:nvPr/>
        </p:nvSpPr>
        <p:spPr>
          <a:xfrm>
            <a:off x="9065504" y="3995387"/>
            <a:ext cx="2503200"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Rédaction spécialisation arts de la scène</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Rédaction dossier général</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18/04 Séance 4 AA – Résultats</a:t>
            </a:r>
            <a:endParaRPr dirty="0"/>
          </a:p>
        </p:txBody>
      </p:sp>
      <p:sp>
        <p:nvSpPr>
          <p:cNvPr id="212" name="Google Shape;212;p4"/>
          <p:cNvSpPr txBox="1"/>
          <p:nvPr/>
        </p:nvSpPr>
        <p:spPr>
          <a:xfrm>
            <a:off x="346359" y="5759414"/>
            <a:ext cx="25032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Trebuchet MS"/>
                <a:ea typeface="Trebuchet MS"/>
                <a:cs typeface="Trebuchet MS"/>
                <a:sym typeface="Trebuchet MS"/>
              </a:rPr>
              <a:t>Rédaction dossier général</a:t>
            </a:r>
            <a:endParaRPr lang="fr-FR" sz="1400" dirty="0"/>
          </a:p>
          <a:p>
            <a:pPr marL="0" marR="0" lvl="0" indent="0" algn="l" rtl="0">
              <a:spcBef>
                <a:spcPts val="0"/>
              </a:spcBef>
              <a:spcAft>
                <a:spcPts val="0"/>
              </a:spcAft>
              <a:buNone/>
            </a:pPr>
            <a:r>
              <a:rPr lang="fr-FR" sz="1400" dirty="0">
                <a:solidFill>
                  <a:schemeClr val="dk1"/>
                </a:solidFill>
                <a:latin typeface="Trebuchet MS"/>
                <a:ea typeface="Trebuchet MS"/>
                <a:cs typeface="Trebuchet MS"/>
                <a:sym typeface="Trebuchet MS"/>
              </a:rPr>
              <a:t>Finaliser l’ensemble, mise en page - </a:t>
            </a:r>
            <a:r>
              <a:rPr lang="fr-BE" sz="1400" dirty="0">
                <a:solidFill>
                  <a:schemeClr val="dk1"/>
                </a:solidFill>
                <a:latin typeface="Trebuchet MS"/>
                <a:ea typeface="Trebuchet MS"/>
                <a:cs typeface="Trebuchet MS"/>
                <a:sym typeface="Trebuchet MS"/>
              </a:rPr>
              <a:t>Budgets</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23/05 envoi dossier au CA</a:t>
            </a:r>
            <a:endParaRPr dirty="0"/>
          </a:p>
        </p:txBody>
      </p:sp>
      <p:sp>
        <p:nvSpPr>
          <p:cNvPr id="213" name="Google Shape;213;p4"/>
          <p:cNvSpPr txBox="1"/>
          <p:nvPr/>
        </p:nvSpPr>
        <p:spPr>
          <a:xfrm>
            <a:off x="3302001" y="5787243"/>
            <a:ext cx="2807700"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6/06 CA </a:t>
            </a:r>
            <a:endParaRPr dirty="0"/>
          </a:p>
          <a:p>
            <a:pPr marL="0" marR="0" lvl="0" indent="0" algn="l" rtl="0">
              <a:spcBef>
                <a:spcPts val="0"/>
              </a:spcBef>
              <a:spcAft>
                <a:spcPts val="0"/>
              </a:spcAft>
              <a:buNone/>
            </a:pPr>
            <a:r>
              <a:rPr lang="fr-BE" sz="1400" dirty="0">
                <a:solidFill>
                  <a:schemeClr val="dk1"/>
                </a:solidFill>
                <a:latin typeface="Trebuchet MS"/>
                <a:ea typeface="Trebuchet MS"/>
                <a:cs typeface="Trebuchet MS"/>
                <a:sym typeface="Trebuchet MS"/>
              </a:rPr>
              <a:t>20/06 AG</a:t>
            </a:r>
          </a:p>
          <a:p>
            <a:pPr marL="0" marR="0" lvl="0" indent="0" algn="l" rtl="0">
              <a:spcBef>
                <a:spcPts val="0"/>
              </a:spcBef>
              <a:spcAft>
                <a:spcPts val="0"/>
              </a:spcAft>
              <a:buNone/>
            </a:pPr>
            <a:r>
              <a:rPr lang="fr-BE" sz="1400" dirty="0">
                <a:solidFill>
                  <a:schemeClr val="dk1"/>
                </a:solidFill>
                <a:latin typeface="Trebuchet MS"/>
                <a:sym typeface="Trebuchet MS"/>
              </a:rPr>
              <a:t>Conseil communal</a:t>
            </a:r>
            <a:endParaRPr dirty="0"/>
          </a:p>
        </p:txBody>
      </p:sp>
      <p:sp>
        <p:nvSpPr>
          <p:cNvPr id="214" name="Google Shape;214;p4"/>
          <p:cNvSpPr txBox="1"/>
          <p:nvPr/>
        </p:nvSpPr>
        <p:spPr>
          <a:xfrm>
            <a:off x="6473947" y="5595822"/>
            <a:ext cx="3903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dirty="0">
                <a:solidFill>
                  <a:schemeClr val="dk1"/>
                </a:solidFill>
                <a:latin typeface="Trebuchet MS"/>
                <a:ea typeface="Trebuchet MS"/>
                <a:cs typeface="Trebuchet MS"/>
                <a:sym typeface="Trebuchet MS"/>
              </a:rPr>
              <a:t>30/06 au plus tard</a:t>
            </a:r>
            <a:endParaRPr dirty="0"/>
          </a:p>
          <a:p>
            <a:pPr marL="0" marR="0" lvl="0" indent="0" algn="l" rtl="0">
              <a:spcBef>
                <a:spcPts val="0"/>
              </a:spcBef>
              <a:spcAft>
                <a:spcPts val="0"/>
              </a:spcAft>
              <a:buNone/>
            </a:pPr>
            <a:r>
              <a:rPr lang="fr-BE" sz="1800" dirty="0">
                <a:solidFill>
                  <a:schemeClr val="dk1"/>
                </a:solidFill>
                <a:latin typeface="Trebuchet MS"/>
                <a:ea typeface="Trebuchet MS"/>
                <a:cs typeface="Trebuchet MS"/>
                <a:sym typeface="Trebuchet MS"/>
              </a:rPr>
              <a:t>envoi des dossiers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AD148-6754-E6C4-05BF-DF4E1BC2F569}"/>
              </a:ext>
            </a:extLst>
          </p:cNvPr>
          <p:cNvSpPr>
            <a:spLocks noGrp="1"/>
          </p:cNvSpPr>
          <p:nvPr>
            <p:ph type="title"/>
          </p:nvPr>
        </p:nvSpPr>
        <p:spPr/>
        <p:txBody>
          <a:bodyPr/>
          <a:lstStyle/>
          <a:p>
            <a:r>
              <a:rPr lang="fr-BE" dirty="0"/>
              <a:t>Méthodologie de la construction du projet d’action culturelle</a:t>
            </a:r>
          </a:p>
        </p:txBody>
      </p:sp>
      <p:sp>
        <p:nvSpPr>
          <p:cNvPr id="3" name="Espace réservé du contenu 2">
            <a:extLst>
              <a:ext uri="{FF2B5EF4-FFF2-40B4-BE49-F238E27FC236}">
                <a16:creationId xmlns:a16="http://schemas.microsoft.com/office/drawing/2014/main" id="{22484D2C-9757-45EB-F516-1CB5AACA0BFF}"/>
              </a:ext>
            </a:extLst>
          </p:cNvPr>
          <p:cNvSpPr>
            <a:spLocks noGrp="1"/>
          </p:cNvSpPr>
          <p:nvPr>
            <p:ph idx="1"/>
          </p:nvPr>
        </p:nvSpPr>
        <p:spPr/>
        <p:txBody>
          <a:bodyPr>
            <a:normAutofit/>
          </a:bodyPr>
          <a:lstStyle/>
          <a:p>
            <a:r>
              <a:rPr lang="fr-BE" dirty="0"/>
              <a:t>Sur base de </a:t>
            </a:r>
            <a:r>
              <a:rPr lang="fr-BE" b="1" dirty="0"/>
              <a:t>l’évaluation </a:t>
            </a:r>
            <a:r>
              <a:rPr lang="fr-BE" dirty="0"/>
              <a:t>de l’action; </a:t>
            </a:r>
          </a:p>
          <a:p>
            <a:r>
              <a:rPr lang="fr-BE" b="1" dirty="0"/>
              <a:t>Et</a:t>
            </a:r>
            <a:r>
              <a:rPr lang="fr-BE" dirty="0"/>
              <a:t> sur base </a:t>
            </a:r>
            <a:r>
              <a:rPr lang="fr-BE" b="1" dirty="0"/>
              <a:t>des enjeux </a:t>
            </a:r>
            <a:r>
              <a:rPr lang="fr-BE" dirty="0"/>
              <a:t>et de la structure </a:t>
            </a:r>
            <a:r>
              <a:rPr lang="fr-BE" b="1" dirty="0"/>
              <a:t>des axes de développement;</a:t>
            </a:r>
          </a:p>
          <a:p>
            <a:r>
              <a:rPr lang="fr-BE" b="1" dirty="0"/>
              <a:t>Et </a:t>
            </a:r>
            <a:r>
              <a:rPr lang="fr-BE" dirty="0"/>
              <a:t>au départ des </a:t>
            </a:r>
            <a:r>
              <a:rPr lang="fr-BE" b="1" dirty="0"/>
              <a:t>constellations</a:t>
            </a:r>
            <a:r>
              <a:rPr lang="fr-BE" dirty="0"/>
              <a:t> proposées par l’Assemblée d’acteurs</a:t>
            </a:r>
          </a:p>
          <a:p>
            <a:endParaRPr lang="fr-BE" dirty="0"/>
          </a:p>
          <a:p>
            <a:r>
              <a:rPr lang="fr-BE" dirty="0"/>
              <a:t>L’équipe construit </a:t>
            </a:r>
            <a:r>
              <a:rPr lang="fr-BE" b="1" dirty="0"/>
              <a:t>son programme d’action </a:t>
            </a:r>
            <a:r>
              <a:rPr lang="fr-BE" dirty="0"/>
              <a:t>pour 2025-2030, en concertation étroite avec le conseil d’orientation (entre février et fin avril)</a:t>
            </a:r>
          </a:p>
          <a:p>
            <a:endParaRPr lang="fr-BE" dirty="0"/>
          </a:p>
          <a:p>
            <a:r>
              <a:rPr lang="fr-BE" dirty="0"/>
              <a:t>Objectif : Présentation du programme d’action culturelle </a:t>
            </a:r>
          </a:p>
          <a:p>
            <a:pPr marL="0" indent="0">
              <a:buNone/>
            </a:pPr>
            <a:r>
              <a:rPr lang="fr-BE" dirty="0"/>
              <a:t>	le </a:t>
            </a:r>
            <a:r>
              <a:rPr lang="fr-BE" b="1" dirty="0"/>
              <a:t>mardi 18 avril 2023 à 19h30 </a:t>
            </a:r>
          </a:p>
          <a:p>
            <a:pPr marL="0" indent="0">
              <a:buNone/>
            </a:pPr>
            <a:r>
              <a:rPr lang="fr-BE" dirty="0"/>
              <a:t>	</a:t>
            </a:r>
          </a:p>
        </p:txBody>
      </p:sp>
    </p:spTree>
    <p:extLst>
      <p:ext uri="{BB962C8B-B14F-4D97-AF65-F5344CB8AC3E}">
        <p14:creationId xmlns:p14="http://schemas.microsoft.com/office/powerpoint/2010/main" val="51944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b="1" dirty="0">
                <a:solidFill>
                  <a:srgbClr val="7030A0"/>
                </a:solidFill>
              </a:rPr>
              <a:t>La participation comme principe de base</a:t>
            </a:r>
          </a:p>
        </p:txBody>
      </p:sp>
      <p:sp>
        <p:nvSpPr>
          <p:cNvPr id="3" name="Espace réservé du contenu 2"/>
          <p:cNvSpPr>
            <a:spLocks noGrp="1"/>
          </p:cNvSpPr>
          <p:nvPr>
            <p:ph idx="1"/>
          </p:nvPr>
        </p:nvSpPr>
        <p:spPr>
          <a:xfrm>
            <a:off x="677333" y="1930401"/>
            <a:ext cx="8894369" cy="4110962"/>
          </a:xfrm>
        </p:spPr>
        <p:txBody>
          <a:bodyPr/>
          <a:lstStyle/>
          <a:p>
            <a:endParaRPr lang="fr-BE" dirty="0"/>
          </a:p>
          <a:p>
            <a:r>
              <a:rPr lang="fr-BE" sz="2000" dirty="0"/>
              <a:t>Le décret met au centre de l’action la participation du public, il prévoit que le Centre culturel associe étroitement la population aux différents niveaux des processus:</a:t>
            </a:r>
          </a:p>
          <a:p>
            <a:endParaRPr lang="fr-BE" dirty="0"/>
          </a:p>
          <a:p>
            <a:pPr lvl="1"/>
            <a:r>
              <a:rPr lang="fr-BE" sz="2800" dirty="0"/>
              <a:t>Elaboration /réflexion</a:t>
            </a:r>
          </a:p>
          <a:p>
            <a:pPr lvl="1"/>
            <a:r>
              <a:rPr lang="fr-BE" sz="2800" dirty="0"/>
              <a:t>Action</a:t>
            </a:r>
          </a:p>
          <a:p>
            <a:pPr lvl="1"/>
            <a:r>
              <a:rPr lang="fr-BE" sz="2800" dirty="0"/>
              <a:t>Evaluation</a:t>
            </a:r>
          </a:p>
        </p:txBody>
      </p:sp>
    </p:spTree>
    <p:extLst>
      <p:ext uri="{BB962C8B-B14F-4D97-AF65-F5344CB8AC3E}">
        <p14:creationId xmlns:p14="http://schemas.microsoft.com/office/powerpoint/2010/main" val="373645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b="1" dirty="0">
                <a:solidFill>
                  <a:srgbClr val="92D050"/>
                </a:solidFill>
              </a:rPr>
              <a:t>Le territoire d’action</a:t>
            </a:r>
            <a:br>
              <a:rPr lang="fr-BE" b="1" dirty="0">
                <a:solidFill>
                  <a:srgbClr val="92D050"/>
                </a:solidFill>
              </a:rPr>
            </a:br>
            <a:endParaRPr lang="fr-BE" b="1" dirty="0">
              <a:solidFill>
                <a:srgbClr val="92D050"/>
              </a:solidFill>
            </a:endParaRPr>
          </a:p>
        </p:txBody>
      </p:sp>
      <p:sp>
        <p:nvSpPr>
          <p:cNvPr id="3" name="Espace réservé du contenu 2"/>
          <p:cNvSpPr>
            <a:spLocks noGrp="1"/>
          </p:cNvSpPr>
          <p:nvPr>
            <p:ph idx="1"/>
          </p:nvPr>
        </p:nvSpPr>
        <p:spPr>
          <a:xfrm>
            <a:off x="677334" y="1312607"/>
            <a:ext cx="8596668" cy="4728756"/>
          </a:xfrm>
        </p:spPr>
        <p:txBody>
          <a:bodyPr>
            <a:normAutofit/>
          </a:bodyPr>
          <a:lstStyle/>
          <a:p>
            <a:r>
              <a:rPr lang="fr-BE" dirty="0"/>
              <a:t>Le centre culturel doit tenir compte des réalités locales du ou des territoires qu’il souhaite toucher. Le territoire doit être entendu plus largement que le territoire géographique au sens strict, mais bien comme territoire « de projet »</a:t>
            </a:r>
          </a:p>
          <a:p>
            <a:pPr marL="0" indent="0">
              <a:buNone/>
            </a:pPr>
            <a:endParaRPr lang="fr-BE" dirty="0"/>
          </a:p>
          <a:p>
            <a:r>
              <a:rPr lang="fr-BE" dirty="0"/>
              <a:t>Il doit établir une analyse de ce(s) territoires(s) en y associant la population</a:t>
            </a:r>
          </a:p>
          <a:p>
            <a:pPr marL="0" indent="0">
              <a:buNone/>
            </a:pPr>
            <a:r>
              <a:rPr lang="fr-BE" dirty="0"/>
              <a:t>		</a:t>
            </a:r>
            <a:r>
              <a:rPr lang="fr-BE" sz="4400" b="1" dirty="0">
                <a:solidFill>
                  <a:srgbClr val="7030A0"/>
                </a:solidFill>
              </a:rPr>
              <a:t>= l’analyse partagée</a:t>
            </a:r>
          </a:p>
          <a:p>
            <a:pPr marL="0" indent="0">
              <a:buNone/>
            </a:pPr>
            <a:r>
              <a:rPr lang="fr-BE" dirty="0"/>
              <a:t>Elle est menée avec la population, les partenaires, les acteurs de l’action culturelle, les citoyens et est organisée via la constitution d’une « assemblée d’acteurs » qui mène un travail de réflexion sur base de l’intelligence collective pour réaliser un diagnostic du territoire, une identification des enjeux et déterminer la vision générale, les axes de développement et les objectifs généraux de l’action du Centre culturel.</a:t>
            </a:r>
          </a:p>
          <a:p>
            <a:pPr marL="0" indent="0">
              <a:buNone/>
            </a:pPr>
            <a:endParaRPr lang="fr-BE" sz="4400" b="1" dirty="0">
              <a:solidFill>
                <a:srgbClr val="7030A0"/>
              </a:solidFill>
            </a:endParaRPr>
          </a:p>
        </p:txBody>
      </p:sp>
    </p:spTree>
    <p:extLst>
      <p:ext uri="{BB962C8B-B14F-4D97-AF65-F5344CB8AC3E}">
        <p14:creationId xmlns:p14="http://schemas.microsoft.com/office/powerpoint/2010/main" val="3164312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
          <p:cNvPicPr preferRelativeResize="0"/>
          <p:nvPr/>
        </p:nvPicPr>
        <p:blipFill rotWithShape="1">
          <a:blip r:embed="rId3">
            <a:alphaModFix/>
          </a:blip>
          <a:srcRect/>
          <a:stretch/>
        </p:blipFill>
        <p:spPr>
          <a:xfrm>
            <a:off x="5534145" y="1659802"/>
            <a:ext cx="4660272" cy="4769226"/>
          </a:xfrm>
          <a:prstGeom prst="rect">
            <a:avLst/>
          </a:prstGeom>
          <a:noFill/>
          <a:ln>
            <a:noFill/>
          </a:ln>
        </p:spPr>
      </p:pic>
      <p:sp>
        <p:nvSpPr>
          <p:cNvPr id="158" name="Google Shape;158;p3"/>
          <p:cNvSpPr txBox="1"/>
          <p:nvPr/>
        </p:nvSpPr>
        <p:spPr>
          <a:xfrm>
            <a:off x="244949" y="296975"/>
            <a:ext cx="7016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3600"/>
              <a:buFont typeface="Trebuchet MS"/>
              <a:buNone/>
            </a:pPr>
            <a:r>
              <a:rPr lang="fr-BE" sz="3600" dirty="0">
                <a:solidFill>
                  <a:schemeClr val="accent1"/>
                </a:solidFill>
                <a:latin typeface="Trebuchet MS"/>
                <a:ea typeface="Trebuchet MS"/>
                <a:cs typeface="Trebuchet MS"/>
                <a:sym typeface="Trebuchet MS"/>
              </a:rPr>
              <a:t>Le processus de co-construction</a:t>
            </a:r>
            <a:endParaRPr sz="2800" dirty="0">
              <a:solidFill>
                <a:schemeClr val="dk1"/>
              </a:solidFill>
              <a:latin typeface="Trebuchet MS"/>
              <a:ea typeface="Trebuchet MS"/>
              <a:cs typeface="Trebuchet MS"/>
              <a:sym typeface="Trebuchet MS"/>
            </a:endParaRPr>
          </a:p>
        </p:txBody>
      </p:sp>
      <p:sp>
        <p:nvSpPr>
          <p:cNvPr id="159" name="Google Shape;159;p3"/>
          <p:cNvSpPr/>
          <p:nvPr/>
        </p:nvSpPr>
        <p:spPr>
          <a:xfrm>
            <a:off x="6236203" y="5462832"/>
            <a:ext cx="390600" cy="390600"/>
          </a:xfrm>
          <a:prstGeom prst="ellipse">
            <a:avLst/>
          </a:prstGeom>
          <a:solidFill>
            <a:srgbClr val="B9FF79"/>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0" name="Google Shape;160;p3"/>
          <p:cNvSpPr/>
          <p:nvPr/>
        </p:nvSpPr>
        <p:spPr>
          <a:xfrm>
            <a:off x="5534145" y="4359681"/>
            <a:ext cx="390600" cy="390600"/>
          </a:xfrm>
          <a:prstGeom prst="ellipse">
            <a:avLst/>
          </a:prstGeom>
          <a:solidFill>
            <a:schemeClr val="lt1"/>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1" name="Google Shape;161;p3"/>
          <p:cNvSpPr/>
          <p:nvPr/>
        </p:nvSpPr>
        <p:spPr>
          <a:xfrm>
            <a:off x="5428021" y="3642491"/>
            <a:ext cx="390600" cy="390600"/>
          </a:xfrm>
          <a:prstGeom prst="ellipse">
            <a:avLst/>
          </a:prstGeom>
          <a:solidFill>
            <a:srgbClr val="FF0000"/>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2" name="Google Shape;162;p3"/>
          <p:cNvSpPr/>
          <p:nvPr/>
        </p:nvSpPr>
        <p:spPr>
          <a:xfrm>
            <a:off x="5729424" y="2680892"/>
            <a:ext cx="390600" cy="390600"/>
          </a:xfrm>
          <a:prstGeom prst="ellipse">
            <a:avLst/>
          </a:prstGeom>
          <a:solidFill>
            <a:srgbClr val="C488B8"/>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3" name="Google Shape;163;p3"/>
          <p:cNvSpPr/>
          <p:nvPr/>
        </p:nvSpPr>
        <p:spPr>
          <a:xfrm>
            <a:off x="7669001" y="1659802"/>
            <a:ext cx="390600" cy="390600"/>
          </a:xfrm>
          <a:prstGeom prst="ellipse">
            <a:avLst/>
          </a:prstGeom>
          <a:solidFill>
            <a:srgbClr val="00B050"/>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4" name="Google Shape;164;p3"/>
          <p:cNvSpPr/>
          <p:nvPr/>
        </p:nvSpPr>
        <p:spPr>
          <a:xfrm>
            <a:off x="9461552" y="2573188"/>
            <a:ext cx="390600" cy="390600"/>
          </a:xfrm>
          <a:prstGeom prst="ellipse">
            <a:avLst/>
          </a:prstGeom>
          <a:solidFill>
            <a:srgbClr val="011893"/>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5" name="Google Shape;165;p3"/>
          <p:cNvSpPr/>
          <p:nvPr/>
        </p:nvSpPr>
        <p:spPr>
          <a:xfrm>
            <a:off x="9828436" y="4041823"/>
            <a:ext cx="390600" cy="390600"/>
          </a:xfrm>
          <a:prstGeom prst="ellipse">
            <a:avLst/>
          </a:prstGeom>
          <a:solidFill>
            <a:srgbClr val="0096FF"/>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6" name="Google Shape;166;p3"/>
          <p:cNvSpPr/>
          <p:nvPr/>
        </p:nvSpPr>
        <p:spPr>
          <a:xfrm>
            <a:off x="9664204" y="4750239"/>
            <a:ext cx="390600" cy="390600"/>
          </a:xfrm>
          <a:prstGeom prst="ellipse">
            <a:avLst/>
          </a:prstGeom>
          <a:solidFill>
            <a:srgbClr val="FF6600"/>
          </a:solidFill>
          <a:ln w="19050" cap="rnd" cmpd="sng">
            <a:solidFill>
              <a:srgbClr val="698D1B"/>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3500">
              <a:solidFill>
                <a:schemeClr val="lt1"/>
              </a:solidFill>
              <a:latin typeface="Trebuchet MS"/>
              <a:ea typeface="Trebuchet MS"/>
              <a:cs typeface="Trebuchet MS"/>
              <a:sym typeface="Trebuchet MS"/>
            </a:endParaRPr>
          </a:p>
        </p:txBody>
      </p:sp>
      <p:sp>
        <p:nvSpPr>
          <p:cNvPr id="167" name="Google Shape;167;p3"/>
          <p:cNvSpPr/>
          <p:nvPr/>
        </p:nvSpPr>
        <p:spPr>
          <a:xfrm rot="-8805653">
            <a:off x="4736474" y="384298"/>
            <a:ext cx="6089382" cy="6089382"/>
          </a:xfrm>
          <a:custGeom>
            <a:avLst/>
            <a:gdLst/>
            <a:ahLst/>
            <a:cxnLst/>
            <a:rect l="l" t="t" r="r" b="b"/>
            <a:pathLst>
              <a:path w="120000" h="120000" extrusionOk="0">
                <a:moveTo>
                  <a:pt x="5852" y="44159"/>
                </a:moveTo>
                <a:lnTo>
                  <a:pt x="5852" y="44159"/>
                </a:lnTo>
                <a:cubicBezTo>
                  <a:pt x="9091" y="33087"/>
                  <a:pt x="15646" y="23274"/>
                  <a:pt x="24634" y="16043"/>
                </a:cubicBezTo>
                <a:lnTo>
                  <a:pt x="23942" y="12947"/>
                </a:lnTo>
                <a:lnTo>
                  <a:pt x="48413" y="8188"/>
                </a:lnTo>
                <a:lnTo>
                  <a:pt x="26957" y="26431"/>
                </a:lnTo>
                <a:lnTo>
                  <a:pt x="26279" y="23401"/>
                </a:lnTo>
                <a:lnTo>
                  <a:pt x="26279" y="23401"/>
                </a:lnTo>
                <a:cubicBezTo>
                  <a:pt x="19630" y="29527"/>
                  <a:pt x="14775" y="37349"/>
                  <a:pt x="12237" y="46027"/>
                </a:cubicBezTo>
                <a:close/>
              </a:path>
            </a:pathLst>
          </a:custGeom>
          <a:solidFill>
            <a:srgbClr val="7030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68" name="Google Shape;168;p3"/>
          <p:cNvSpPr txBox="1"/>
          <p:nvPr/>
        </p:nvSpPr>
        <p:spPr>
          <a:xfrm rot="-834807">
            <a:off x="7550507" y="5709395"/>
            <a:ext cx="1935075" cy="430817"/>
          </a:xfrm>
          <a:prstGeom prst="rect">
            <a:avLst/>
          </a:prstGeom>
          <a:noFill/>
          <a:ln>
            <a:noFill/>
          </a:ln>
        </p:spPr>
        <p:txBody>
          <a:bodyPr spcFirstLastPara="1" wrap="square" lIns="91400" tIns="45700" rIns="91400" bIns="45700" anchor="t" anchorCtr="0">
            <a:spAutoFit/>
          </a:bodyPr>
          <a:lstStyle/>
          <a:p>
            <a:pPr marL="0" marR="0" lvl="0" indent="0" algn="l" rtl="0">
              <a:spcBef>
                <a:spcPts val="0"/>
              </a:spcBef>
              <a:spcAft>
                <a:spcPts val="0"/>
              </a:spcAft>
              <a:buNone/>
            </a:pPr>
            <a:r>
              <a:rPr lang="fr-BE" sz="1800">
                <a:solidFill>
                  <a:schemeClr val="lt1"/>
                </a:solidFill>
                <a:latin typeface="Trebuchet MS"/>
                <a:ea typeface="Trebuchet MS"/>
                <a:cs typeface="Trebuchet MS"/>
                <a:sym typeface="Trebuchet MS"/>
              </a:rPr>
              <a:t>Mise en</a:t>
            </a:r>
            <a:r>
              <a:rPr lang="fr-BE" sz="2200">
                <a:solidFill>
                  <a:schemeClr val="lt1"/>
                </a:solidFill>
                <a:latin typeface="Trebuchet MS"/>
                <a:ea typeface="Trebuchet MS"/>
                <a:cs typeface="Trebuchet MS"/>
                <a:sym typeface="Trebuchet MS"/>
              </a:rPr>
              <a:t> </a:t>
            </a:r>
            <a:r>
              <a:rPr lang="fr-BE" sz="1800">
                <a:solidFill>
                  <a:schemeClr val="lt1"/>
                </a:solidFill>
                <a:latin typeface="Trebuchet MS"/>
                <a:ea typeface="Trebuchet MS"/>
                <a:cs typeface="Trebuchet MS"/>
                <a:sym typeface="Trebuchet MS"/>
              </a:rPr>
              <a:t>œuvre</a:t>
            </a:r>
            <a:endParaRPr sz="1800">
              <a:solidFill>
                <a:schemeClr val="lt1"/>
              </a:solidFill>
              <a:latin typeface="Trebuchet MS"/>
              <a:ea typeface="Trebuchet MS"/>
              <a:cs typeface="Trebuchet MS"/>
              <a:sym typeface="Trebuchet MS"/>
            </a:endParaRPr>
          </a:p>
        </p:txBody>
      </p:sp>
      <p:sp>
        <p:nvSpPr>
          <p:cNvPr id="169" name="Google Shape;169;p3"/>
          <p:cNvSpPr txBox="1"/>
          <p:nvPr/>
        </p:nvSpPr>
        <p:spPr>
          <a:xfrm>
            <a:off x="4666452" y="5509446"/>
            <a:ext cx="155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Evaluation</a:t>
            </a:r>
            <a:endParaRPr sz="1800">
              <a:solidFill>
                <a:schemeClr val="dk1"/>
              </a:solidFill>
              <a:latin typeface="Trebuchet MS"/>
              <a:ea typeface="Trebuchet MS"/>
              <a:cs typeface="Trebuchet MS"/>
              <a:sym typeface="Trebuchet MS"/>
            </a:endParaRPr>
          </a:p>
        </p:txBody>
      </p:sp>
      <p:sp>
        <p:nvSpPr>
          <p:cNvPr id="170" name="Google Shape;170;p3"/>
          <p:cNvSpPr txBox="1"/>
          <p:nvPr/>
        </p:nvSpPr>
        <p:spPr>
          <a:xfrm>
            <a:off x="4043419" y="4432385"/>
            <a:ext cx="15525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Diagnostic </a:t>
            </a:r>
            <a:endParaRPr/>
          </a:p>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à froid</a:t>
            </a:r>
            <a:endParaRPr sz="1800">
              <a:solidFill>
                <a:schemeClr val="dk1"/>
              </a:solidFill>
              <a:latin typeface="Trebuchet MS"/>
              <a:ea typeface="Trebuchet MS"/>
              <a:cs typeface="Trebuchet MS"/>
              <a:sym typeface="Trebuchet MS"/>
            </a:endParaRPr>
          </a:p>
        </p:txBody>
      </p:sp>
      <p:sp>
        <p:nvSpPr>
          <p:cNvPr id="171" name="Google Shape;171;p3"/>
          <p:cNvSpPr txBox="1"/>
          <p:nvPr/>
        </p:nvSpPr>
        <p:spPr>
          <a:xfrm>
            <a:off x="3841994" y="3689882"/>
            <a:ext cx="1441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Diagnostic</a:t>
            </a: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 à chaud</a:t>
            </a:r>
            <a:endParaRPr sz="1800">
              <a:solidFill>
                <a:schemeClr val="dk1"/>
              </a:solidFill>
              <a:latin typeface="Trebuchet MS"/>
              <a:ea typeface="Trebuchet MS"/>
              <a:cs typeface="Trebuchet MS"/>
              <a:sym typeface="Trebuchet MS"/>
            </a:endParaRPr>
          </a:p>
        </p:txBody>
      </p:sp>
      <p:sp>
        <p:nvSpPr>
          <p:cNvPr id="172" name="Google Shape;172;p3"/>
          <p:cNvSpPr txBox="1"/>
          <p:nvPr/>
        </p:nvSpPr>
        <p:spPr>
          <a:xfrm>
            <a:off x="4855266" y="2673888"/>
            <a:ext cx="97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Enjeux</a:t>
            </a:r>
            <a:endParaRPr sz="1800">
              <a:solidFill>
                <a:schemeClr val="dk1"/>
              </a:solidFill>
              <a:latin typeface="Trebuchet MS"/>
              <a:ea typeface="Trebuchet MS"/>
              <a:cs typeface="Trebuchet MS"/>
              <a:sym typeface="Trebuchet MS"/>
            </a:endParaRPr>
          </a:p>
        </p:txBody>
      </p:sp>
      <p:sp>
        <p:nvSpPr>
          <p:cNvPr id="173" name="Google Shape;173;p3"/>
          <p:cNvSpPr txBox="1"/>
          <p:nvPr/>
        </p:nvSpPr>
        <p:spPr>
          <a:xfrm>
            <a:off x="6218949" y="1048337"/>
            <a:ext cx="3157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BE" sz="1800">
                <a:solidFill>
                  <a:schemeClr val="dk1"/>
                </a:solidFill>
                <a:latin typeface="Trebuchet MS"/>
                <a:ea typeface="Trebuchet MS"/>
                <a:cs typeface="Trebuchet MS"/>
                <a:sym typeface="Trebuchet MS"/>
              </a:rPr>
              <a:t>Vision</a:t>
            </a:r>
            <a:br>
              <a:rPr lang="fr-BE" sz="1800">
                <a:solidFill>
                  <a:schemeClr val="dk1"/>
                </a:solidFill>
                <a:latin typeface="Trebuchet MS"/>
                <a:ea typeface="Trebuchet MS"/>
                <a:cs typeface="Trebuchet MS"/>
                <a:sym typeface="Trebuchet MS"/>
              </a:rPr>
            </a:br>
            <a:r>
              <a:rPr lang="fr-BE" sz="1800">
                <a:solidFill>
                  <a:schemeClr val="dk1"/>
                </a:solidFill>
                <a:latin typeface="Trebuchet MS"/>
                <a:ea typeface="Trebuchet MS"/>
                <a:cs typeface="Trebuchet MS"/>
                <a:sym typeface="Trebuchet MS"/>
              </a:rPr>
              <a:t>Axes de Dév.</a:t>
            </a:r>
            <a:endParaRPr/>
          </a:p>
        </p:txBody>
      </p:sp>
      <p:sp>
        <p:nvSpPr>
          <p:cNvPr id="174" name="Google Shape;174;p3"/>
          <p:cNvSpPr txBox="1"/>
          <p:nvPr/>
        </p:nvSpPr>
        <p:spPr>
          <a:xfrm>
            <a:off x="10037398" y="2563053"/>
            <a:ext cx="2154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Obj. Généraux</a:t>
            </a:r>
            <a:endParaRPr sz="1800">
              <a:solidFill>
                <a:schemeClr val="dk1"/>
              </a:solidFill>
              <a:latin typeface="Trebuchet MS"/>
              <a:ea typeface="Trebuchet MS"/>
              <a:cs typeface="Trebuchet MS"/>
              <a:sym typeface="Trebuchet MS"/>
            </a:endParaRPr>
          </a:p>
        </p:txBody>
      </p:sp>
      <p:sp>
        <p:nvSpPr>
          <p:cNvPr id="175" name="Google Shape;175;p3"/>
          <p:cNvSpPr txBox="1"/>
          <p:nvPr/>
        </p:nvSpPr>
        <p:spPr>
          <a:xfrm>
            <a:off x="10334069" y="4077813"/>
            <a:ext cx="1024800" cy="3693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BE" sz="1800">
                <a:solidFill>
                  <a:schemeClr val="dk1"/>
                </a:solidFill>
                <a:latin typeface="Trebuchet MS"/>
                <a:ea typeface="Trebuchet MS"/>
                <a:cs typeface="Trebuchet MS"/>
                <a:sym typeface="Trebuchet MS"/>
              </a:rPr>
              <a:t>Projets</a:t>
            </a:r>
            <a:endParaRPr sz="1800">
              <a:solidFill>
                <a:schemeClr val="dk1"/>
              </a:solidFill>
              <a:latin typeface="Trebuchet MS"/>
              <a:ea typeface="Trebuchet MS"/>
              <a:cs typeface="Trebuchet MS"/>
              <a:sym typeface="Trebuchet MS"/>
            </a:endParaRPr>
          </a:p>
        </p:txBody>
      </p:sp>
      <p:sp>
        <p:nvSpPr>
          <p:cNvPr id="176" name="Google Shape;176;p3"/>
          <p:cNvSpPr txBox="1"/>
          <p:nvPr/>
        </p:nvSpPr>
        <p:spPr>
          <a:xfrm>
            <a:off x="10026494" y="4936800"/>
            <a:ext cx="1504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Priorisation</a:t>
            </a:r>
            <a:br>
              <a:rPr lang="fr-BE" sz="1800">
                <a:solidFill>
                  <a:schemeClr val="dk1"/>
                </a:solidFill>
                <a:latin typeface="Trebuchet MS"/>
                <a:ea typeface="Trebuchet MS"/>
                <a:cs typeface="Trebuchet MS"/>
                <a:sym typeface="Trebuchet MS"/>
              </a:rPr>
            </a:br>
            <a:r>
              <a:rPr lang="fr-BE" sz="1800">
                <a:solidFill>
                  <a:schemeClr val="dk1"/>
                </a:solidFill>
                <a:latin typeface="Trebuchet MS"/>
                <a:ea typeface="Trebuchet MS"/>
                <a:cs typeface="Trebuchet MS"/>
                <a:sym typeface="Trebuchet MS"/>
              </a:rPr>
              <a:t>planification</a:t>
            </a:r>
            <a:endParaRPr sz="1800">
              <a:solidFill>
                <a:schemeClr val="dk1"/>
              </a:solidFill>
              <a:latin typeface="Trebuchet MS"/>
              <a:ea typeface="Trebuchet MS"/>
              <a:cs typeface="Trebuchet MS"/>
              <a:sym typeface="Trebuchet MS"/>
            </a:endParaRPr>
          </a:p>
        </p:txBody>
      </p:sp>
      <p:sp>
        <p:nvSpPr>
          <p:cNvPr id="177" name="Google Shape;177;p3"/>
          <p:cNvSpPr/>
          <p:nvPr/>
        </p:nvSpPr>
        <p:spPr>
          <a:xfrm>
            <a:off x="5969355" y="2119748"/>
            <a:ext cx="3986400" cy="1859700"/>
          </a:xfrm>
          <a:prstGeom prst="curvedDownArrow">
            <a:avLst>
              <a:gd name="adj1" fmla="val 25000"/>
              <a:gd name="adj2" fmla="val 50000"/>
              <a:gd name="adj3" fmla="val 25000"/>
            </a:avLst>
          </a:prstGeom>
          <a:solidFill>
            <a:srgbClr val="7030A0"/>
          </a:solidFill>
          <a:ln w="19050" cap="rnd" cmpd="sng">
            <a:solidFill>
              <a:srgbClr val="698D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178" name="Google Shape;178;p3"/>
          <p:cNvSpPr txBox="1"/>
          <p:nvPr/>
        </p:nvSpPr>
        <p:spPr>
          <a:xfrm>
            <a:off x="6654320" y="2853932"/>
            <a:ext cx="2666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BE" sz="1800">
                <a:solidFill>
                  <a:schemeClr val="dk1"/>
                </a:solidFill>
                <a:latin typeface="Trebuchet MS"/>
                <a:ea typeface="Trebuchet MS"/>
                <a:cs typeface="Trebuchet MS"/>
                <a:sym typeface="Trebuchet MS"/>
              </a:rPr>
              <a:t>Assemblée d’acteurs</a:t>
            </a:r>
            <a:endParaRPr/>
          </a:p>
        </p:txBody>
      </p:sp>
      <p:sp>
        <p:nvSpPr>
          <p:cNvPr id="179" name="Google Shape;179;p3"/>
          <p:cNvSpPr/>
          <p:nvPr/>
        </p:nvSpPr>
        <p:spPr>
          <a:xfrm>
            <a:off x="480953" y="1436950"/>
            <a:ext cx="1698048" cy="1504800"/>
          </a:xfrm>
          <a:prstGeom prst="ellipse">
            <a:avLst/>
          </a:prstGeom>
          <a:noFill/>
          <a:ln w="76200" cap="flat" cmpd="sng">
            <a:solidFill>
              <a:srgbClr val="3F7818"/>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fr-BE" dirty="0"/>
              <a:t>Territoire</a:t>
            </a:r>
            <a:endParaRPr dirty="0"/>
          </a:p>
        </p:txBody>
      </p:sp>
      <p:sp>
        <p:nvSpPr>
          <p:cNvPr id="180" name="Google Shape;180;p3"/>
          <p:cNvSpPr/>
          <p:nvPr/>
        </p:nvSpPr>
        <p:spPr>
          <a:xfrm>
            <a:off x="1797799" y="1474450"/>
            <a:ext cx="1627383" cy="1504800"/>
          </a:xfrm>
          <a:prstGeom prst="ellipse">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BE" dirty="0"/>
              <a:t>Société</a:t>
            </a:r>
            <a:endParaRPr dirty="0"/>
          </a:p>
        </p:txBody>
      </p:sp>
      <p:sp>
        <p:nvSpPr>
          <p:cNvPr id="181" name="Google Shape;181;p3"/>
          <p:cNvSpPr/>
          <p:nvPr/>
        </p:nvSpPr>
        <p:spPr>
          <a:xfrm>
            <a:off x="1250000" y="2291549"/>
            <a:ext cx="1504800" cy="1624701"/>
          </a:xfrm>
          <a:prstGeom prst="ellipse">
            <a:avLst/>
          </a:prstGeom>
          <a:noFill/>
          <a:ln w="76200" cap="flat" cmpd="sng">
            <a:solidFill>
              <a:srgbClr val="FF66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BE" dirty="0"/>
              <a:t>Culture</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fr-BE" dirty="0"/>
              <a:t>Carte postale </a:t>
            </a:r>
            <a:br>
              <a:rPr lang="fr-BE" dirty="0"/>
            </a:br>
            <a:r>
              <a:rPr lang="fr-BE" dirty="0"/>
              <a:t>Objectifs et mise en </a:t>
            </a:r>
            <a:r>
              <a:rPr lang="fr-BE" dirty="0" err="1"/>
              <a:t>oeuvre</a:t>
            </a:r>
            <a:endParaRPr dirty="0"/>
          </a:p>
        </p:txBody>
      </p:sp>
      <p:sp>
        <p:nvSpPr>
          <p:cNvPr id="327" name="Google Shape;327;p13"/>
          <p:cNvSpPr txBox="1">
            <a:spLocks noGrp="1"/>
          </p:cNvSpPr>
          <p:nvPr>
            <p:ph type="body" idx="1"/>
          </p:nvPr>
        </p:nvSpPr>
        <p:spPr>
          <a:xfrm>
            <a:off x="424873" y="1930400"/>
            <a:ext cx="6373091" cy="411096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BE" dirty="0"/>
              <a:t>L’idée était d’interroger la population avec une question relativement ouverte concernant l’avenir du « culturel » à Eghezée et dans les villages</a:t>
            </a:r>
            <a:endParaRPr dirty="0"/>
          </a:p>
          <a:p>
            <a:pPr marL="0" lvl="0" indent="0" algn="l" rtl="0">
              <a:spcBef>
                <a:spcPts val="1000"/>
              </a:spcBef>
              <a:spcAft>
                <a:spcPts val="0"/>
              </a:spcAft>
              <a:buSzPts val="1440"/>
              <a:buNone/>
            </a:pPr>
            <a:r>
              <a:rPr lang="fr-BE" dirty="0"/>
              <a:t>	« </a:t>
            </a:r>
            <a:r>
              <a:rPr lang="fr-BE" dirty="0">
                <a:latin typeface="Open Sans Light"/>
                <a:ea typeface="Open Sans Light"/>
                <a:cs typeface="Open Sans Light"/>
                <a:sym typeface="Open Sans Light"/>
              </a:rPr>
              <a:t>Pour vous, qu’est-ce qui sera essentiel, demain, 	au niveau culturel à Eghezée? </a:t>
            </a:r>
            <a:endParaRPr dirty="0"/>
          </a:p>
          <a:p>
            <a:pPr marL="0" lvl="0" indent="0" algn="l" rtl="0">
              <a:spcBef>
                <a:spcPts val="1000"/>
              </a:spcBef>
              <a:spcAft>
                <a:spcPts val="0"/>
              </a:spcAft>
              <a:buSzPts val="1440"/>
              <a:buNone/>
            </a:pPr>
            <a:r>
              <a:rPr lang="fr-BE" dirty="0">
                <a:latin typeface="Open Sans Light"/>
                <a:ea typeface="Open Sans Light"/>
                <a:cs typeface="Open Sans Light"/>
                <a:sym typeface="Open Sans Light"/>
              </a:rPr>
              <a:t>	Et dans votre village? »</a:t>
            </a:r>
            <a:endParaRPr dirty="0"/>
          </a:p>
          <a:p>
            <a:pPr marL="342900" lvl="0" indent="-342900" algn="l" rtl="0">
              <a:spcBef>
                <a:spcPts val="1000"/>
              </a:spcBef>
              <a:spcAft>
                <a:spcPts val="0"/>
              </a:spcAft>
              <a:buSzPts val="1440"/>
              <a:buChar char="►"/>
            </a:pPr>
            <a:r>
              <a:rPr lang="fr-BE" dirty="0"/>
              <a:t>Les citoyens pouvaient soit répondre en ligne, soit via une carte postale physique</a:t>
            </a:r>
            <a:endParaRPr dirty="0"/>
          </a:p>
          <a:p>
            <a:pPr marL="342900" lvl="0" indent="-342900" algn="l" rtl="0">
              <a:spcBef>
                <a:spcPts val="1000"/>
              </a:spcBef>
              <a:spcAft>
                <a:spcPts val="0"/>
              </a:spcAft>
              <a:buSzPts val="1440"/>
              <a:buChar char="►"/>
            </a:pPr>
            <a:r>
              <a:rPr lang="fr-BE" dirty="0"/>
              <a:t>L’invitation a été lancée via des dépôts de cartes, des distributions à Ecrin et Terre-Franche avec des boîtes pour accueillir les réponses</a:t>
            </a:r>
            <a:endParaRPr dirty="0"/>
          </a:p>
        </p:txBody>
      </p:sp>
      <p:pic>
        <p:nvPicPr>
          <p:cNvPr id="328" name="Google Shape;328;p13"/>
          <p:cNvPicPr preferRelativeResize="0"/>
          <p:nvPr/>
        </p:nvPicPr>
        <p:blipFill rotWithShape="1">
          <a:blip r:embed="rId3">
            <a:alphaModFix/>
          </a:blip>
          <a:srcRect/>
          <a:stretch/>
        </p:blipFill>
        <p:spPr>
          <a:xfrm>
            <a:off x="7163877" y="301047"/>
            <a:ext cx="4000500" cy="2838450"/>
          </a:xfrm>
          <a:prstGeom prst="rect">
            <a:avLst/>
          </a:prstGeom>
          <a:noFill/>
          <a:ln>
            <a:noFill/>
          </a:ln>
        </p:spPr>
      </p:pic>
      <p:pic>
        <p:nvPicPr>
          <p:cNvPr id="329" name="Google Shape;329;p13"/>
          <p:cNvPicPr preferRelativeResize="0"/>
          <p:nvPr/>
        </p:nvPicPr>
        <p:blipFill rotWithShape="1">
          <a:blip r:embed="rId4">
            <a:alphaModFix/>
          </a:blip>
          <a:srcRect/>
          <a:stretch/>
        </p:blipFill>
        <p:spPr>
          <a:xfrm>
            <a:off x="7163877" y="3448050"/>
            <a:ext cx="4000500" cy="2838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4"/>
          <p:cNvSpPr txBox="1">
            <a:spLocks noGrp="1"/>
          </p:cNvSpPr>
          <p:nvPr>
            <p:ph type="body" idx="1"/>
          </p:nvPr>
        </p:nvSpPr>
        <p:spPr>
          <a:xfrm>
            <a:off x="886691" y="1745673"/>
            <a:ext cx="4950691" cy="471054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fr-BE"/>
              <a:t>Les cartes ont également été collectées via des échanges directs avec la population et grâce à la « Machine à avaler les rêves culturels » réalisée par les animateurs de Terre-Franche.</a:t>
            </a: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a:p>
            <a:pPr marL="342900" lvl="0" indent="-251459" algn="l" rtl="0">
              <a:spcBef>
                <a:spcPts val="1000"/>
              </a:spcBef>
              <a:spcAft>
                <a:spcPts val="0"/>
              </a:spcAft>
              <a:buSzPts val="1440"/>
              <a:buNone/>
            </a:pPr>
            <a:endParaRPr/>
          </a:p>
        </p:txBody>
      </p:sp>
      <p:pic>
        <p:nvPicPr>
          <p:cNvPr id="335" name="Google Shape;335;p14"/>
          <p:cNvPicPr preferRelativeResize="0"/>
          <p:nvPr/>
        </p:nvPicPr>
        <p:blipFill rotWithShape="1">
          <a:blip r:embed="rId3">
            <a:alphaModFix/>
          </a:blip>
          <a:srcRect/>
          <a:stretch/>
        </p:blipFill>
        <p:spPr>
          <a:xfrm>
            <a:off x="6674941" y="323269"/>
            <a:ext cx="2799454" cy="62114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677333" y="609599"/>
            <a:ext cx="8596841" cy="175490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Trebuchet MS"/>
              <a:buNone/>
            </a:pPr>
            <a:r>
              <a:rPr lang="fr-BE" sz="1800">
                <a:solidFill>
                  <a:schemeClr val="dk1"/>
                </a:solidFill>
              </a:rPr>
              <a:t>Des membres de l’équipe de Terre-Franche et d’Ecrin ont été présents lors de trois événements « tous-publics » : La journée du développement durable au Centre culturel, le marché dominical devant notre bâtiment et lors de « Eghezée et vos Kids fêtent Noël » un événement familial organisé par le service accueil extra scolaire dans les bâtiments communaux.</a:t>
            </a:r>
            <a:br>
              <a:rPr lang="fr-BE" sz="1800">
                <a:solidFill>
                  <a:schemeClr val="dk1"/>
                </a:solidFill>
              </a:rPr>
            </a:br>
            <a:endParaRPr sz="1800">
              <a:solidFill>
                <a:schemeClr val="dk1"/>
              </a:solidFill>
            </a:endParaRPr>
          </a:p>
        </p:txBody>
      </p:sp>
      <p:pic>
        <p:nvPicPr>
          <p:cNvPr id="341" name="Google Shape;341;p15"/>
          <p:cNvPicPr preferRelativeResize="0">
            <a:picLocks noGrp="1"/>
          </p:cNvPicPr>
          <p:nvPr>
            <p:ph type="body" idx="1"/>
          </p:nvPr>
        </p:nvPicPr>
        <p:blipFill rotWithShape="1">
          <a:blip r:embed="rId3">
            <a:alphaModFix/>
          </a:blip>
          <a:srcRect/>
          <a:stretch/>
        </p:blipFill>
        <p:spPr>
          <a:xfrm>
            <a:off x="1764145" y="2653741"/>
            <a:ext cx="7510030" cy="3384710"/>
          </a:xfrm>
          <a:prstGeom prst="rect">
            <a:avLst/>
          </a:prstGeom>
          <a:noFill/>
          <a:ln>
            <a:noFill/>
          </a:ln>
        </p:spPr>
      </p:pic>
    </p:spTree>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TotalTime>
  <Words>1634</Words>
  <Application>Microsoft Office PowerPoint</Application>
  <PresentationFormat>Grand écran</PresentationFormat>
  <Paragraphs>298</Paragraphs>
  <Slides>31</Slides>
  <Notes>17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31</vt:i4>
      </vt:variant>
    </vt:vector>
  </HeadingPairs>
  <TitlesOfParts>
    <vt:vector size="38" baseType="lpstr">
      <vt:lpstr>Arial</vt:lpstr>
      <vt:lpstr>Calibri</vt:lpstr>
      <vt:lpstr>Noto Sans Symbols</vt:lpstr>
      <vt:lpstr>Open Sans Light</vt:lpstr>
      <vt:lpstr>Trebuchet MS</vt:lpstr>
      <vt:lpstr>Wingdings 3</vt:lpstr>
      <vt:lpstr>Facette</vt:lpstr>
      <vt:lpstr>Présentation des résultats de l’analyse partagée</vt:lpstr>
      <vt:lpstr>Présentation du processus et des résultats obtenus</vt:lpstr>
      <vt:lpstr>Rappel de l’esprit du décret et de la démarche attendue  L’esprit général du décret des centres culturels</vt:lpstr>
      <vt:lpstr>La participation comme principe de base</vt:lpstr>
      <vt:lpstr>Le territoire d’action </vt:lpstr>
      <vt:lpstr>Présentation PowerPoint</vt:lpstr>
      <vt:lpstr>Carte postale  Objectifs et mise en oeuvre</vt:lpstr>
      <vt:lpstr>Présentation PowerPoint</vt:lpstr>
      <vt:lpstr>Des membres de l’équipe de Terre-Franche et d’Ecrin ont été présents lors de trois événements « tous-publics » : La journée du développement durable au Centre culturel, le marché dominical devant notre bâtiment et lors de « Eghezée et vos Kids fêtent Noël » un événement familial organisé par le service accueil extra scolaire dans les bâtiments communaux. </vt:lpstr>
      <vt:lpstr>Organisation de « l’assemblée d’acteurs » </vt:lpstr>
      <vt:lpstr>Composition de l’assemblée d’acteurs</vt:lpstr>
      <vt:lpstr>Présentation de la méthodologie mise en œuvre </vt:lpstr>
      <vt:lpstr>Présentation PowerPoint</vt:lpstr>
      <vt:lpstr>Construire des opérations culturelles /constellations</vt:lpstr>
      <vt:lpstr>Présentation PowerPoint</vt:lpstr>
      <vt:lpstr>Présentation PowerPoint</vt:lpstr>
      <vt:lpstr>Carte postale :162 avis recueillis </vt:lpstr>
      <vt:lpstr>Présentation PowerPoint</vt:lpstr>
      <vt:lpstr>   L’accessibilité</vt:lpstr>
      <vt:lpstr>   La programmation</vt:lpstr>
      <vt:lpstr>   La transmission</vt:lpstr>
      <vt:lpstr>   L’expression</vt:lpstr>
      <vt:lpstr>Le vivre-ensemble </vt:lpstr>
      <vt:lpstr>La mobilisation</vt:lpstr>
      <vt:lpstr>La réflexion</vt:lpstr>
      <vt:lpstr>L’ouverture</vt:lpstr>
      <vt:lpstr>Présentation PowerPoint</vt:lpstr>
      <vt:lpstr>Les enjeux consolidés</vt:lpstr>
      <vt:lpstr>Présentation PowerPoint</vt:lpstr>
      <vt:lpstr>Timing et poursuite du travail</vt:lpstr>
      <vt:lpstr>Méthodologie de la construction du projet d’action culturelle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des résultats de l’analyse partagée</dc:title>
  <dc:creator>Laurence Garot</dc:creator>
  <cp:lastModifiedBy>christophe.davenne@ecrin.be</cp:lastModifiedBy>
  <cp:revision>1</cp:revision>
  <dcterms:created xsi:type="dcterms:W3CDTF">2023-01-24T11:07:15Z</dcterms:created>
  <dcterms:modified xsi:type="dcterms:W3CDTF">2023-02-09T08:50:41Z</dcterms:modified>
</cp:coreProperties>
</file>